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56"/>
  </p:handoutMasterIdLst>
  <p:sldIdLst>
    <p:sldId id="256" r:id="rId2"/>
    <p:sldId id="258" r:id="rId3"/>
    <p:sldId id="257" r:id="rId4"/>
    <p:sldId id="273" r:id="rId5"/>
    <p:sldId id="261" r:id="rId6"/>
    <p:sldId id="260" r:id="rId7"/>
    <p:sldId id="280" r:id="rId8"/>
    <p:sldId id="262" r:id="rId9"/>
    <p:sldId id="274" r:id="rId10"/>
    <p:sldId id="264" r:id="rId11"/>
    <p:sldId id="275" r:id="rId12"/>
    <p:sldId id="265" r:id="rId13"/>
    <p:sldId id="276" r:id="rId14"/>
    <p:sldId id="277" r:id="rId15"/>
    <p:sldId id="278" r:id="rId16"/>
    <p:sldId id="281" r:id="rId17"/>
    <p:sldId id="282" r:id="rId18"/>
    <p:sldId id="266" r:id="rId19"/>
    <p:sldId id="272" r:id="rId20"/>
    <p:sldId id="283" r:id="rId21"/>
    <p:sldId id="294" r:id="rId22"/>
    <p:sldId id="293" r:id="rId23"/>
    <p:sldId id="292" r:id="rId24"/>
    <p:sldId id="291" r:id="rId25"/>
    <p:sldId id="290" r:id="rId26"/>
    <p:sldId id="289" r:id="rId27"/>
    <p:sldId id="288" r:id="rId28"/>
    <p:sldId id="287" r:id="rId29"/>
    <p:sldId id="286" r:id="rId30"/>
    <p:sldId id="285" r:id="rId31"/>
    <p:sldId id="284" r:id="rId32"/>
    <p:sldId id="295" r:id="rId33"/>
    <p:sldId id="296" r:id="rId34"/>
    <p:sldId id="297" r:id="rId35"/>
    <p:sldId id="298" r:id="rId36"/>
    <p:sldId id="302" r:id="rId37"/>
    <p:sldId id="303" r:id="rId38"/>
    <p:sldId id="304" r:id="rId39"/>
    <p:sldId id="305" r:id="rId40"/>
    <p:sldId id="306" r:id="rId41"/>
    <p:sldId id="301" r:id="rId42"/>
    <p:sldId id="300" r:id="rId43"/>
    <p:sldId id="299" r:id="rId44"/>
    <p:sldId id="307" r:id="rId45"/>
    <p:sldId id="317" r:id="rId46"/>
    <p:sldId id="316" r:id="rId47"/>
    <p:sldId id="312" r:id="rId48"/>
    <p:sldId id="313" r:id="rId49"/>
    <p:sldId id="314" r:id="rId50"/>
    <p:sldId id="315" r:id="rId51"/>
    <p:sldId id="308" r:id="rId52"/>
    <p:sldId id="309" r:id="rId53"/>
    <p:sldId id="310" r:id="rId54"/>
    <p:sldId id="311" r:id="rId5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  <a:srgbClr val="000099"/>
    <a:srgbClr val="9A0000"/>
    <a:srgbClr val="0033CC"/>
    <a:srgbClr val="003399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615" autoAdjust="0"/>
    <p:restoredTop sz="90985" autoAdjust="0"/>
  </p:normalViewPr>
  <p:slideViewPr>
    <p:cSldViewPr>
      <p:cViewPr varScale="1">
        <p:scale>
          <a:sx n="71" d="100"/>
          <a:sy n="71" d="100"/>
        </p:scale>
        <p:origin x="-86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0" d="100"/>
          <a:sy n="60" d="100"/>
        </p:scale>
        <p:origin x="-1890" y="-7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86451F4-8605-4D9F-846C-CA87172B534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07C78B-8AF6-4FCE-A6EF-75ABF33BF28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472CC4-01DE-4A05-ABC6-1A688C7BD0E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5642C9-A724-44A5-B71C-8D0BAF21B59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C43B8D-BE21-480B-8246-D1E90CC75E9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2EB94E-7A8E-41BE-A375-14400492E12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EAC3E7-2049-4FEB-9FCA-A3D994080ED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637A79-835E-433C-A139-C6DA24AE591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A92F2E-31E5-4FBC-A6DC-EBDCD0AEC79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F4AA4A-1C56-4DCD-857C-85AC9EB671D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03B529-3E99-479A-9F4D-068A888C66A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7103F2-3B35-413D-A263-F9B94DA757C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88E4F63-ED0B-4239-9379-EF091A93C11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dissolve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training.TCESC\My%20Documents\America%20the%20Beautiful.mp3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://bensguide.gpo.gov/3-5/neighborhood/index.html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13" Type="http://schemas.openxmlformats.org/officeDocument/2006/relationships/image" Target="../media/image28.jpeg"/><Relationship Id="rId3" Type="http://schemas.openxmlformats.org/officeDocument/2006/relationships/image" Target="../media/image17.jpeg"/><Relationship Id="rId7" Type="http://schemas.openxmlformats.org/officeDocument/2006/relationships/image" Target="../media/image20.jpeg"/><Relationship Id="rId12" Type="http://schemas.openxmlformats.org/officeDocument/2006/relationships/image" Target="../media/image10.jpeg"/><Relationship Id="rId17" Type="http://schemas.openxmlformats.org/officeDocument/2006/relationships/image" Target="../media/image30.jpeg"/><Relationship Id="rId2" Type="http://schemas.openxmlformats.org/officeDocument/2006/relationships/image" Target="../media/image23.jpeg"/><Relationship Id="rId16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11" Type="http://schemas.openxmlformats.org/officeDocument/2006/relationships/image" Target="../media/image27.jpeg"/><Relationship Id="rId5" Type="http://schemas.openxmlformats.org/officeDocument/2006/relationships/image" Target="../media/image6.jpeg"/><Relationship Id="rId15" Type="http://schemas.openxmlformats.org/officeDocument/2006/relationships/image" Target="../media/image21.jpeg"/><Relationship Id="rId10" Type="http://schemas.openxmlformats.org/officeDocument/2006/relationships/image" Target="../media/image22.png"/><Relationship Id="rId4" Type="http://schemas.openxmlformats.org/officeDocument/2006/relationships/hyperlink" Target="http://images.google.com/imgres?imgurl=http://www.sciencedebate2008.com/www/assets/images/barack-obama-1.jpg&amp;imgrefurl=http://www.sciencedebate2008.com/www/index.php?id=40&amp;usg=__VO1YKfGz01uO3rtDvlBI-CSINWQ=&amp;h=375&amp;w=300&amp;sz=13&amp;hl=en&amp;start=2&amp;um=1&amp;tbnid=FY9SB0WfyHDLZM:&amp;tbnh=122&amp;tbnw=98&amp;prev=/images?q=barack+obama&amp;hl=en&amp;safe=active&amp;rls=com.microsoft:en-us&amp;sa=N&amp;um=1" TargetMode="External"/><Relationship Id="rId9" Type="http://schemas.openxmlformats.org/officeDocument/2006/relationships/image" Target="../media/image16.wmf"/><Relationship Id="rId14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" Target="slide3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0.jpeg"/><Relationship Id="rId4" Type="http://schemas.openxmlformats.org/officeDocument/2006/relationships/slide" Target="slide4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45.xm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0.jpeg"/><Relationship Id="rId4" Type="http://schemas.openxmlformats.org/officeDocument/2006/relationships/slide" Target="slide3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" Target="slide4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slide" Target="slide34.xml"/><Relationship Id="rId4" Type="http://schemas.openxmlformats.org/officeDocument/2006/relationships/image" Target="../media/image2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" Target="slide4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slide" Target="slide35.xml"/><Relationship Id="rId4" Type="http://schemas.openxmlformats.org/officeDocument/2006/relationships/image" Target="../media/image2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" Target="slide4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slide" Target="slide36.xml"/><Relationship Id="rId4" Type="http://schemas.openxmlformats.org/officeDocument/2006/relationships/image" Target="../media/image2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" Target="slide3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0.jpeg"/><Relationship Id="rId4" Type="http://schemas.openxmlformats.org/officeDocument/2006/relationships/slide" Target="slide4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" Target="slide5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0.jpeg"/><Relationship Id="rId4" Type="http://schemas.openxmlformats.org/officeDocument/2006/relationships/slide" Target="slide3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" Target="slide3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0.jpeg"/><Relationship Id="rId4" Type="http://schemas.openxmlformats.org/officeDocument/2006/relationships/slide" Target="slide5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" Target="slide5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0.jpeg"/><Relationship Id="rId4" Type="http://schemas.openxmlformats.org/officeDocument/2006/relationships/slide" Target="slide4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" Target="slide5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slide" Target="slide41.xml"/><Relationship Id="rId4" Type="http://schemas.openxmlformats.org/officeDocument/2006/relationships/image" Target="../media/image2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" Target="slide5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0.jpeg"/><Relationship Id="rId4" Type="http://schemas.openxmlformats.org/officeDocument/2006/relationships/slide" Target="slide4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slide" Target="slide4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slide" Target="slide22.xml"/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slide" Target="slide23.xml"/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slide" Target="slide24.xml"/><Relationship Id="rId1" Type="http://schemas.openxmlformats.org/officeDocument/2006/relationships/slideLayout" Target="../slideLayouts/slideLayout9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slide" Target="slide25.xml"/><Relationship Id="rId1" Type="http://schemas.openxmlformats.org/officeDocument/2006/relationships/slideLayout" Target="../slideLayouts/slideLayout9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slide" Target="slide26.xml"/><Relationship Id="rId1" Type="http://schemas.openxmlformats.org/officeDocument/2006/relationships/slideLayout" Target="../slideLayouts/slideLayout9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slide" Target="slide27.xml"/><Relationship Id="rId1" Type="http://schemas.openxmlformats.org/officeDocument/2006/relationships/slideLayout" Target="../slideLayouts/slideLayout9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slide" Target="slide28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slide" Target="slide29.xml"/><Relationship Id="rId1" Type="http://schemas.openxmlformats.org/officeDocument/2006/relationships/slideLayout" Target="../slideLayouts/slideLayout9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gif"/><Relationship Id="rId2" Type="http://schemas.openxmlformats.org/officeDocument/2006/relationships/slide" Target="slide30.xml"/><Relationship Id="rId1" Type="http://schemas.openxmlformats.org/officeDocument/2006/relationships/slideLayout" Target="../slideLayouts/slideLayout9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gif"/><Relationship Id="rId2" Type="http://schemas.openxmlformats.org/officeDocument/2006/relationships/slide" Target="slide31.xml"/><Relationship Id="rId1" Type="http://schemas.openxmlformats.org/officeDocument/2006/relationships/slideLayout" Target="../slideLayouts/slideLayout9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9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gif"/><Relationship Id="rId2" Type="http://schemas.openxmlformats.org/officeDocument/2006/relationships/slide" Target="slide21.xml"/><Relationship Id="rId1" Type="http://schemas.openxmlformats.org/officeDocument/2006/relationships/slideLayout" Target="../slideLayouts/slideLayout9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gif"/><Relationship Id="rId2" Type="http://schemas.openxmlformats.org/officeDocument/2006/relationships/slide" Target="slide22.xml"/><Relationship Id="rId1" Type="http://schemas.openxmlformats.org/officeDocument/2006/relationships/slideLayout" Target="../slideLayouts/slideLayout9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gif"/><Relationship Id="rId2" Type="http://schemas.openxmlformats.org/officeDocument/2006/relationships/slide" Target="slide23.xml"/><Relationship Id="rId1" Type="http://schemas.openxmlformats.org/officeDocument/2006/relationships/slideLayout" Target="../slideLayouts/slideLayout9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gif"/><Relationship Id="rId2" Type="http://schemas.openxmlformats.org/officeDocument/2006/relationships/slide" Target="slide24.xml"/><Relationship Id="rId1" Type="http://schemas.openxmlformats.org/officeDocument/2006/relationships/slideLayout" Target="../slideLayouts/slideLayout9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gif"/><Relationship Id="rId2" Type="http://schemas.openxmlformats.org/officeDocument/2006/relationships/slide" Target="slide25.xml"/><Relationship Id="rId1" Type="http://schemas.openxmlformats.org/officeDocument/2006/relationships/slideLayout" Target="../slideLayouts/slideLayout9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gif"/><Relationship Id="rId2" Type="http://schemas.openxmlformats.org/officeDocument/2006/relationships/slide" Target="slide26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/imgres?imgurl=http://www.sciencedebate2008.com/www/assets/images/barack-obama-1.jpg&amp;imgrefurl=http://www.sciencedebate2008.com/www/index.php?id=40&amp;usg=__VO1YKfGz01uO3rtDvlBI-CSINWQ=&amp;h=375&amp;w=300&amp;sz=13&amp;hl=en&amp;start=2&amp;um=1&amp;tbnid=FY9SB0WfyHDLZM:&amp;tbnh=122&amp;tbnw=98&amp;prev=/images?q=barack+obama&amp;hl=en&amp;safe=active&amp;rls=com.microsoft:en-us&amp;sa=N&amp;um=1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gif"/><Relationship Id="rId2" Type="http://schemas.openxmlformats.org/officeDocument/2006/relationships/slide" Target="slide27.xml"/><Relationship Id="rId1" Type="http://schemas.openxmlformats.org/officeDocument/2006/relationships/slideLayout" Target="../slideLayouts/slideLayout9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gif"/><Relationship Id="rId2" Type="http://schemas.openxmlformats.org/officeDocument/2006/relationships/slide" Target="slide28.xml"/><Relationship Id="rId1" Type="http://schemas.openxmlformats.org/officeDocument/2006/relationships/slideLayout" Target="../slideLayouts/slideLayout9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gif"/><Relationship Id="rId2" Type="http://schemas.openxmlformats.org/officeDocument/2006/relationships/slide" Target="slide29.xml"/><Relationship Id="rId1" Type="http://schemas.openxmlformats.org/officeDocument/2006/relationships/slideLayout" Target="../slideLayouts/slideLayout9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image" Target="../media/image44.gif"/><Relationship Id="rId1" Type="http://schemas.openxmlformats.org/officeDocument/2006/relationships/slideLayout" Target="../slideLayouts/slideLayout9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gif"/><Relationship Id="rId2" Type="http://schemas.openxmlformats.org/officeDocument/2006/relationships/slide" Target="slide31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isakson.senate.gov/photos.html" TargetMode="Externa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00000"/>
            </a:gs>
            <a:gs pos="50000">
              <a:schemeClr val="accent1">
                <a:tint val="445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7" name="Text Box 9"/>
          <p:cNvSpPr txBox="1">
            <a:spLocks noChangeArrowheads="1"/>
          </p:cNvSpPr>
          <p:nvPr/>
        </p:nvSpPr>
        <p:spPr bwMode="auto">
          <a:xfrm>
            <a:off x="1066800" y="1143000"/>
            <a:ext cx="6781800" cy="4662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 dirty="0" smtClean="0">
                <a:solidFill>
                  <a:srgbClr val="003399"/>
                </a:solidFill>
              </a:rPr>
              <a:t>The Three Branches </a:t>
            </a:r>
          </a:p>
          <a:p>
            <a:pPr algn="ctr">
              <a:spcBef>
                <a:spcPct val="50000"/>
              </a:spcBef>
            </a:pPr>
            <a:r>
              <a:rPr lang="en-US" sz="5400" b="1" dirty="0" smtClean="0">
                <a:solidFill>
                  <a:srgbClr val="003399"/>
                </a:solidFill>
              </a:rPr>
              <a:t>of the </a:t>
            </a:r>
          </a:p>
          <a:p>
            <a:pPr algn="ctr">
              <a:spcBef>
                <a:spcPct val="50000"/>
              </a:spcBef>
            </a:pPr>
            <a:r>
              <a:rPr lang="en-US" sz="5400" b="1" dirty="0" smtClean="0">
                <a:solidFill>
                  <a:srgbClr val="003399"/>
                </a:solidFill>
              </a:rPr>
              <a:t>United States </a:t>
            </a:r>
          </a:p>
          <a:p>
            <a:pPr algn="ctr">
              <a:spcBef>
                <a:spcPct val="50000"/>
              </a:spcBef>
            </a:pPr>
            <a:r>
              <a:rPr lang="en-US" sz="5400" b="1" dirty="0" smtClean="0">
                <a:solidFill>
                  <a:srgbClr val="003399"/>
                </a:solidFill>
              </a:rPr>
              <a:t>Government</a:t>
            </a:r>
            <a:endParaRPr lang="en-US" sz="5400" b="1" dirty="0">
              <a:solidFill>
                <a:srgbClr val="003399"/>
              </a:solidFill>
            </a:endParaRPr>
          </a:p>
        </p:txBody>
      </p:sp>
      <p:pic>
        <p:nvPicPr>
          <p:cNvPr id="2071" name="America the Beautiful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33400" y="57150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"/>
                                            </p:cond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75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" fill="hold"/>
                                        <p:tgtEl>
                                          <p:spTgt spid="207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5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71"/>
                </p:tgtEl>
              </p:cMediaNode>
            </p:audio>
          </p:childTnLst>
        </p:cTn>
      </p:par>
    </p:tnLst>
    <p:bldLst>
      <p:bldP spid="2057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304800" y="2819400"/>
            <a:ext cx="8458200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3200" dirty="0">
                <a:solidFill>
                  <a:srgbClr val="003399"/>
                </a:solidFill>
                <a:cs typeface="Arial" charset="0"/>
              </a:rPr>
              <a:t>Each state has its own </a:t>
            </a:r>
            <a:r>
              <a:rPr lang="en-US" sz="3200" b="1" dirty="0">
                <a:solidFill>
                  <a:srgbClr val="003399"/>
                </a:solidFill>
                <a:cs typeface="Arial" charset="0"/>
              </a:rPr>
              <a:t>constitution</a:t>
            </a:r>
            <a:r>
              <a:rPr lang="en-US" sz="3200" dirty="0">
                <a:solidFill>
                  <a:srgbClr val="003399"/>
                </a:solidFill>
                <a:cs typeface="Arial" charset="0"/>
              </a:rPr>
              <a:t> based on its unique history, needs, philosophy, and geography.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3200" dirty="0">
                <a:solidFill>
                  <a:srgbClr val="003399"/>
                </a:solidFill>
                <a:cs typeface="Arial" charset="0"/>
              </a:rPr>
              <a:t>Just like </a:t>
            </a:r>
            <a:r>
              <a:rPr lang="en-US" sz="3200" dirty="0" smtClean="0">
                <a:solidFill>
                  <a:srgbClr val="003399"/>
                </a:solidFill>
                <a:cs typeface="Arial" charset="0"/>
              </a:rPr>
              <a:t>the </a:t>
            </a:r>
            <a:r>
              <a:rPr lang="en-US" sz="3200" dirty="0">
                <a:solidFill>
                  <a:srgbClr val="003399"/>
                </a:solidFill>
                <a:cs typeface="Arial" charset="0"/>
              </a:rPr>
              <a:t>national government, each state's constitution separates power between three branches -- </a:t>
            </a:r>
            <a:r>
              <a:rPr lang="en-US" sz="3200" b="1" dirty="0">
                <a:solidFill>
                  <a:srgbClr val="003399"/>
                </a:solidFill>
                <a:cs typeface="Arial" charset="0"/>
              </a:rPr>
              <a:t>legislative, judicial, and executive</a:t>
            </a:r>
            <a:r>
              <a:rPr lang="en-US" sz="3200" dirty="0">
                <a:solidFill>
                  <a:srgbClr val="003399"/>
                </a:solidFill>
                <a:cs typeface="Arial" charset="0"/>
              </a:rPr>
              <a:t>.</a:t>
            </a:r>
            <a:endParaRPr lang="en-US" sz="3200" dirty="0">
              <a:solidFill>
                <a:srgbClr val="003399"/>
              </a:solidFill>
            </a:endParaRP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990600" y="457200"/>
            <a:ext cx="701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1752600" y="838200"/>
            <a:ext cx="2819400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700" b="1" dirty="0" smtClean="0">
                <a:solidFill>
                  <a:srgbClr val="9A0000"/>
                </a:solidFill>
              </a:rPr>
              <a:t>State Government</a:t>
            </a:r>
            <a:endParaRPr lang="en-US" sz="3700" b="1" dirty="0">
              <a:solidFill>
                <a:srgbClr val="9A0000"/>
              </a:solidFill>
            </a:endParaRPr>
          </a:p>
        </p:txBody>
      </p:sp>
      <p:pic>
        <p:nvPicPr>
          <p:cNvPr id="6" name="Picture 2" descr="C:\Documents and Settings\e200501060\Local Settings\Temporary Internet Files\Content.IE5\RLQWE9E0\MCMP00106_0000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05400" y="381000"/>
            <a:ext cx="1855223" cy="2056291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304800" y="228600"/>
            <a:ext cx="86106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4800" b="1" dirty="0" smtClean="0">
                <a:cs typeface="Arial" charset="0"/>
              </a:rPr>
              <a:t>State </a:t>
            </a:r>
            <a:r>
              <a:rPr lang="en-US" sz="4800" b="1" dirty="0">
                <a:cs typeface="Arial" charset="0"/>
              </a:rPr>
              <a:t>Government:</a:t>
            </a:r>
            <a:br>
              <a:rPr lang="en-US" sz="4800" b="1" dirty="0">
                <a:cs typeface="Arial" charset="0"/>
              </a:rPr>
            </a:br>
            <a:r>
              <a:rPr lang="en-US" sz="4800" b="1" dirty="0">
                <a:solidFill>
                  <a:srgbClr val="000099"/>
                </a:solidFill>
                <a:cs typeface="Arial" charset="0"/>
              </a:rPr>
              <a:t>The Executive Branch</a:t>
            </a:r>
            <a:endParaRPr lang="en-US" sz="4800" dirty="0">
              <a:solidFill>
                <a:srgbClr val="000099"/>
              </a:solidFill>
            </a:endParaRP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457200" y="4419600"/>
            <a:ext cx="807720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buFontTx/>
              <a:buChar char="•"/>
            </a:pPr>
            <a:r>
              <a:rPr lang="en-US" sz="2200" dirty="0">
                <a:cs typeface="Arial" charset="0"/>
              </a:rPr>
              <a:t>The </a:t>
            </a:r>
            <a:r>
              <a:rPr lang="en-US" sz="2200" dirty="0" smtClean="0">
                <a:cs typeface="Arial" charset="0"/>
              </a:rPr>
              <a:t>leader of the state </a:t>
            </a:r>
            <a:r>
              <a:rPr lang="en-US" sz="2200" b="1" dirty="0" smtClean="0">
                <a:cs typeface="Arial" charset="0"/>
              </a:rPr>
              <a:t>executive </a:t>
            </a:r>
            <a:r>
              <a:rPr lang="en-US" sz="2200" b="1" dirty="0">
                <a:cs typeface="Arial" charset="0"/>
              </a:rPr>
              <a:t>branch </a:t>
            </a:r>
            <a:r>
              <a:rPr lang="en-US" sz="2200" dirty="0" smtClean="0">
                <a:cs typeface="Arial" charset="0"/>
              </a:rPr>
              <a:t>is the </a:t>
            </a:r>
            <a:r>
              <a:rPr lang="en-US" sz="2200" b="1" dirty="0" smtClean="0">
                <a:cs typeface="Arial" charset="0"/>
              </a:rPr>
              <a:t>Governor. </a:t>
            </a:r>
            <a:endParaRPr lang="en-US" sz="2200" b="1" dirty="0">
              <a:cs typeface="Arial" charset="0"/>
            </a:endParaRPr>
          </a:p>
          <a:p>
            <a:pPr eaLnBrk="0" hangingPunct="0">
              <a:buFontTx/>
              <a:buChar char="•"/>
            </a:pPr>
            <a:r>
              <a:rPr lang="en-US" sz="2200" dirty="0" smtClean="0">
                <a:cs typeface="Arial" charset="0"/>
              </a:rPr>
              <a:t>In Georgia, our leader is </a:t>
            </a:r>
            <a:r>
              <a:rPr lang="en-US" sz="2200" b="1" dirty="0" smtClean="0">
                <a:cs typeface="Arial" charset="0"/>
              </a:rPr>
              <a:t>Governor Sonny Perdue</a:t>
            </a:r>
            <a:r>
              <a:rPr lang="en-US" sz="2200" dirty="0" smtClean="0">
                <a:cs typeface="Arial" charset="0"/>
              </a:rPr>
              <a:t>. He does many of the same jobs as a president, but he does them at the state level.</a:t>
            </a:r>
          </a:p>
          <a:p>
            <a:pPr eaLnBrk="0" hangingPunct="0">
              <a:buFontTx/>
              <a:buChar char="•"/>
            </a:pPr>
            <a:r>
              <a:rPr lang="en-US" sz="2200" dirty="0" smtClean="0">
                <a:cs typeface="Arial" charset="0"/>
              </a:rPr>
              <a:t>The governor’s office, as well as the chambers of the state General Assembly are located at the </a:t>
            </a:r>
            <a:r>
              <a:rPr lang="en-US" sz="2200" b="1" dirty="0" smtClean="0">
                <a:cs typeface="Arial" charset="0"/>
              </a:rPr>
              <a:t>capital</a:t>
            </a:r>
            <a:r>
              <a:rPr lang="en-US" sz="2200" dirty="0" smtClean="0">
                <a:cs typeface="Arial" charset="0"/>
              </a:rPr>
              <a:t> (shown above).</a:t>
            </a:r>
            <a:endParaRPr lang="en-US" sz="2200" dirty="0">
              <a:cs typeface="Arial" charset="0"/>
            </a:endParaRPr>
          </a:p>
          <a:p>
            <a:pPr eaLnBrk="0" hangingPunct="0">
              <a:buFontTx/>
              <a:buChar char="•"/>
            </a:pPr>
            <a:endParaRPr lang="en-US" sz="2200" dirty="0"/>
          </a:p>
        </p:txBody>
      </p:sp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5257800" y="3276600"/>
            <a:ext cx="1981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rgbClr val="000099"/>
                </a:solidFill>
              </a:rPr>
              <a:t>Governor</a:t>
            </a:r>
            <a:r>
              <a:rPr lang="en-US" dirty="0">
                <a:solidFill>
                  <a:srgbClr val="000099"/>
                </a:solidFill>
              </a:rPr>
              <a:t> </a:t>
            </a:r>
            <a:r>
              <a:rPr lang="en-US" dirty="0" smtClean="0">
                <a:solidFill>
                  <a:srgbClr val="000099"/>
                </a:solidFill>
              </a:rPr>
              <a:t>Sonny Perdue</a:t>
            </a:r>
            <a:endParaRPr lang="en-US" dirty="0">
              <a:solidFill>
                <a:srgbClr val="000099"/>
              </a:solidFill>
            </a:endParaRPr>
          </a:p>
        </p:txBody>
      </p:sp>
      <p:pic>
        <p:nvPicPr>
          <p:cNvPr id="8" name="Picture 4" descr="http://gov.georgia.gov/vgn/images/portal/cit_11783501/95500505govheadsho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38800" y="1905000"/>
            <a:ext cx="1219200" cy="1374021"/>
          </a:xfrm>
          <a:prstGeom prst="rect">
            <a:avLst/>
          </a:prstGeom>
          <a:noFill/>
        </p:spPr>
      </p:pic>
      <p:pic>
        <p:nvPicPr>
          <p:cNvPr id="13316" name="Picture 4" descr="http://galenfrysinger.org/atlanta/cap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1905000"/>
            <a:ext cx="2971800" cy="2287784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1026"/>
          <p:cNvSpPr txBox="1">
            <a:spLocks noChangeArrowheads="1"/>
          </p:cNvSpPr>
          <p:nvPr/>
        </p:nvSpPr>
        <p:spPr bwMode="auto">
          <a:xfrm>
            <a:off x="304800" y="228600"/>
            <a:ext cx="86106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4800" b="1" dirty="0" smtClean="0">
                <a:cs typeface="Arial" charset="0"/>
              </a:rPr>
              <a:t>State </a:t>
            </a:r>
            <a:r>
              <a:rPr lang="en-US" sz="4800" b="1" dirty="0">
                <a:cs typeface="Arial" charset="0"/>
              </a:rPr>
              <a:t>Government:</a:t>
            </a:r>
            <a:br>
              <a:rPr lang="en-US" sz="4800" b="1" dirty="0">
                <a:cs typeface="Arial" charset="0"/>
              </a:rPr>
            </a:br>
            <a:r>
              <a:rPr lang="en-US" sz="4800" b="1" dirty="0">
                <a:solidFill>
                  <a:srgbClr val="000099"/>
                </a:solidFill>
                <a:cs typeface="Arial" charset="0"/>
              </a:rPr>
              <a:t>The Legislative Branch</a:t>
            </a:r>
            <a:endParaRPr lang="en-US" sz="4800" dirty="0">
              <a:solidFill>
                <a:srgbClr val="000099"/>
              </a:solidFill>
            </a:endParaRPr>
          </a:p>
        </p:txBody>
      </p:sp>
      <p:sp>
        <p:nvSpPr>
          <p:cNvPr id="11267" name="Text Box 1027"/>
          <p:cNvSpPr txBox="1">
            <a:spLocks noChangeArrowheads="1"/>
          </p:cNvSpPr>
          <p:nvPr/>
        </p:nvSpPr>
        <p:spPr bwMode="auto">
          <a:xfrm>
            <a:off x="762000" y="1905000"/>
            <a:ext cx="7696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 smtClean="0"/>
              <a:t>In Georgia, our legislative branch is called the                         </a:t>
            </a:r>
            <a:r>
              <a:rPr lang="en-US" b="1" dirty="0" smtClean="0"/>
              <a:t>General Assembly</a:t>
            </a:r>
            <a:r>
              <a:rPr lang="en-US" dirty="0" smtClean="0"/>
              <a:t>.</a:t>
            </a:r>
            <a:endParaRPr lang="en-US" b="1" dirty="0"/>
          </a:p>
        </p:txBody>
      </p:sp>
      <p:pic>
        <p:nvPicPr>
          <p:cNvPr id="11269" name="Picture 1029" descr="The U.S. Capitol"/>
          <p:cNvPicPr>
            <a:picLocks noChangeAspect="1" noChangeArrowheads="1"/>
          </p:cNvPicPr>
          <p:nvPr/>
        </p:nvPicPr>
        <p:blipFill>
          <a:blip r:embed="rId2"/>
          <a:srcRect l="56030" r="-8327" b="57895"/>
          <a:stretch>
            <a:fillRect/>
          </a:stretch>
        </p:blipFill>
        <p:spPr bwMode="auto">
          <a:xfrm>
            <a:off x="4495800" y="3200400"/>
            <a:ext cx="4343400" cy="930275"/>
          </a:xfrm>
          <a:prstGeom prst="rect">
            <a:avLst/>
          </a:prstGeom>
          <a:noFill/>
        </p:spPr>
      </p:pic>
      <p:pic>
        <p:nvPicPr>
          <p:cNvPr id="11280" name="Picture 1040" descr="The U.S. Capitol"/>
          <p:cNvPicPr>
            <a:picLocks noChangeAspect="1" noChangeArrowheads="1"/>
          </p:cNvPicPr>
          <p:nvPr/>
        </p:nvPicPr>
        <p:blipFill>
          <a:blip r:embed="rId2"/>
          <a:srcRect l="56810" t="59450"/>
          <a:stretch>
            <a:fillRect/>
          </a:stretch>
        </p:blipFill>
        <p:spPr bwMode="auto">
          <a:xfrm>
            <a:off x="4648200" y="4876800"/>
            <a:ext cx="3581400" cy="895350"/>
          </a:xfrm>
          <a:prstGeom prst="rect">
            <a:avLst/>
          </a:prstGeom>
          <a:noFill/>
        </p:spPr>
      </p:pic>
      <p:pic>
        <p:nvPicPr>
          <p:cNvPr id="11298" name="Picture 1058" descr="The U.S. Capitol"/>
          <p:cNvPicPr>
            <a:picLocks noChangeAspect="1" noChangeArrowheads="1"/>
          </p:cNvPicPr>
          <p:nvPr/>
        </p:nvPicPr>
        <p:blipFill>
          <a:blip r:embed="rId2"/>
          <a:srcRect l="44824" r="43970"/>
          <a:stretch>
            <a:fillRect/>
          </a:stretch>
        </p:blipFill>
        <p:spPr bwMode="auto">
          <a:xfrm>
            <a:off x="3352800" y="3429000"/>
            <a:ext cx="874713" cy="2076450"/>
          </a:xfrm>
          <a:prstGeom prst="rect">
            <a:avLst/>
          </a:prstGeom>
          <a:noFill/>
        </p:spPr>
      </p:pic>
      <p:sp>
        <p:nvSpPr>
          <p:cNvPr id="11299" name="Text Box 1059"/>
          <p:cNvSpPr txBox="1">
            <a:spLocks noChangeArrowheads="1"/>
          </p:cNvSpPr>
          <p:nvPr/>
        </p:nvSpPr>
        <p:spPr bwMode="auto">
          <a:xfrm>
            <a:off x="533400" y="3124200"/>
            <a:ext cx="2209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1300" name="Text Box 1060"/>
          <p:cNvSpPr txBox="1">
            <a:spLocks noChangeArrowheads="1"/>
          </p:cNvSpPr>
          <p:nvPr/>
        </p:nvSpPr>
        <p:spPr bwMode="auto">
          <a:xfrm>
            <a:off x="914400" y="3810000"/>
            <a:ext cx="25908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/>
              <a:t>The </a:t>
            </a:r>
            <a:r>
              <a:rPr lang="en-US" b="1" dirty="0"/>
              <a:t>General Assembly</a:t>
            </a:r>
            <a:r>
              <a:rPr lang="en-US" dirty="0"/>
              <a:t> is made up of </a:t>
            </a:r>
            <a:r>
              <a:rPr lang="en-US" dirty="0" smtClean="0"/>
              <a:t>two </a:t>
            </a:r>
            <a:r>
              <a:rPr lang="en-US" dirty="0"/>
              <a:t>parts.</a:t>
            </a:r>
          </a:p>
        </p:txBody>
      </p:sp>
      <p:sp>
        <p:nvSpPr>
          <p:cNvPr id="9" name="Text Box 1060"/>
          <p:cNvSpPr txBox="1">
            <a:spLocks noChangeArrowheads="1"/>
          </p:cNvSpPr>
          <p:nvPr/>
        </p:nvSpPr>
        <p:spPr bwMode="auto">
          <a:xfrm>
            <a:off x="304800" y="5943600"/>
            <a:ext cx="8534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/>
              <a:t>The </a:t>
            </a:r>
            <a:r>
              <a:rPr lang="en-US" b="1" dirty="0"/>
              <a:t>General Assembly</a:t>
            </a:r>
            <a:r>
              <a:rPr lang="en-US" dirty="0"/>
              <a:t> </a:t>
            </a:r>
            <a:r>
              <a:rPr lang="en-US" dirty="0" smtClean="0"/>
              <a:t>writes and passes laws that are just for the state of Georgia.</a:t>
            </a:r>
            <a:endParaRPr 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2" presetClass="entr" presetSubtype="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2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000"/>
                            </p:stCondLst>
                            <p:childTnLst>
                              <p:par>
                                <p:cTn id="3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autoUpdateAnimBg="0"/>
      <p:bldP spid="11267" grpId="0" autoUpdateAnimBg="0"/>
      <p:bldP spid="11300" grpId="0" autoUpdateAnimBg="0"/>
      <p:bldP spid="9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304800" y="228600"/>
            <a:ext cx="86106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4800" b="1" dirty="0" smtClean="0">
                <a:cs typeface="Arial" charset="0"/>
              </a:rPr>
              <a:t>State </a:t>
            </a:r>
            <a:r>
              <a:rPr lang="en-US" sz="4800" b="1" dirty="0">
                <a:cs typeface="Arial" charset="0"/>
              </a:rPr>
              <a:t>Government:</a:t>
            </a:r>
            <a:br>
              <a:rPr lang="en-US" sz="4800" b="1" dirty="0">
                <a:cs typeface="Arial" charset="0"/>
              </a:rPr>
            </a:br>
            <a:r>
              <a:rPr lang="en-US" sz="4800" b="1" dirty="0">
                <a:solidFill>
                  <a:srgbClr val="000099"/>
                </a:solidFill>
                <a:cs typeface="Arial" charset="0"/>
              </a:rPr>
              <a:t>The Judicial Branch</a:t>
            </a:r>
            <a:endParaRPr lang="en-US" sz="4800" dirty="0">
              <a:solidFill>
                <a:srgbClr val="000099"/>
              </a:solidFill>
            </a:endParaRPr>
          </a:p>
        </p:txBody>
      </p:sp>
      <p:pic>
        <p:nvPicPr>
          <p:cNvPr id="8195" name="Picture 3" descr="The Supreme Cour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905000"/>
            <a:ext cx="5105400" cy="2751138"/>
          </a:xfrm>
          <a:prstGeom prst="rect">
            <a:avLst/>
          </a:prstGeom>
          <a:noFill/>
        </p:spPr>
      </p:pic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685800" y="5029200"/>
            <a:ext cx="807720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buFontTx/>
              <a:buChar char="•"/>
            </a:pPr>
            <a:r>
              <a:rPr lang="en-US" sz="2200" dirty="0" smtClean="0">
                <a:cs typeface="Arial" charset="0"/>
              </a:rPr>
              <a:t>The state of Georgia has many courts that make decisions about state laws that have been broken. The highest court in the state of Georgia is the </a:t>
            </a:r>
            <a:r>
              <a:rPr lang="en-US" sz="2200" b="1" dirty="0" smtClean="0">
                <a:cs typeface="Arial" charset="0"/>
              </a:rPr>
              <a:t>Georgia Supreme Court</a:t>
            </a:r>
            <a:r>
              <a:rPr lang="en-US" sz="2200" dirty="0" smtClean="0">
                <a:cs typeface="Arial" charset="0"/>
              </a:rPr>
              <a:t>.</a:t>
            </a:r>
            <a:endParaRPr lang="en-US" sz="2200" dirty="0"/>
          </a:p>
        </p:txBody>
      </p:sp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5867400" y="3886200"/>
            <a:ext cx="2895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 smtClean="0">
                <a:solidFill>
                  <a:srgbClr val="000099"/>
                </a:solidFill>
              </a:rPr>
              <a:t>The Seven Justices of the Georgia Supreme Court</a:t>
            </a:r>
            <a:endParaRPr lang="en-US" sz="2000" dirty="0">
              <a:solidFill>
                <a:srgbClr val="000099"/>
              </a:solidFill>
            </a:endParaRPr>
          </a:p>
        </p:txBody>
      </p:sp>
      <p:pic>
        <p:nvPicPr>
          <p:cNvPr id="11266" name="Picture 2" descr="http://www.gasupreme.us/images/full_court_larg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7400" y="2209800"/>
            <a:ext cx="2857500" cy="1533526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autoUpdateAnimBg="0"/>
      <p:bldP spid="8196" grpId="0" build="p" autoUpdateAnimBg="0" advAuto="0"/>
      <p:bldP spid="6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304800"/>
            <a:ext cx="73914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latin typeface="Socket" pitchFamily="2" charset="0"/>
              </a:rPr>
              <a:t>Let’s look more closely at each branch of the </a:t>
            </a:r>
            <a:r>
              <a:rPr lang="en-US" sz="5400" dirty="0" smtClean="0">
                <a:solidFill>
                  <a:srgbClr val="9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cket" pitchFamily="2" charset="0"/>
              </a:rPr>
              <a:t>Local </a:t>
            </a:r>
            <a:r>
              <a:rPr lang="en-US" sz="5400" dirty="0" smtClean="0">
                <a:latin typeface="Socket" pitchFamily="2" charset="0"/>
              </a:rPr>
              <a:t>government.</a:t>
            </a:r>
            <a:endParaRPr lang="en-US" sz="5400" dirty="0">
              <a:latin typeface="Socket" pitchFamily="2" charset="0"/>
            </a:endParaRPr>
          </a:p>
        </p:txBody>
      </p:sp>
      <p:pic>
        <p:nvPicPr>
          <p:cNvPr id="4" name="Picture 7" descr="Choose each building to learn more about your neighborhood.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600" y="3200400"/>
            <a:ext cx="5418138" cy="3451225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304800" y="457200"/>
            <a:ext cx="8610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4000" b="1" dirty="0" smtClean="0">
                <a:cs typeface="Arial" charset="0"/>
              </a:rPr>
              <a:t>Local Government: </a:t>
            </a:r>
            <a:r>
              <a:rPr lang="en-US" sz="4000" b="1" dirty="0" smtClean="0">
                <a:solidFill>
                  <a:srgbClr val="000099"/>
                </a:solidFill>
                <a:cs typeface="Arial" charset="0"/>
              </a:rPr>
              <a:t>Executive Branch</a:t>
            </a:r>
            <a:endParaRPr lang="en-US" sz="4000" dirty="0">
              <a:solidFill>
                <a:srgbClr val="000099"/>
              </a:solidFill>
            </a:endParaRP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685800" y="4419600"/>
            <a:ext cx="807720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buFontTx/>
              <a:buChar char="•"/>
            </a:pPr>
            <a:r>
              <a:rPr lang="en-US" sz="2200" dirty="0" smtClean="0">
                <a:cs typeface="Arial" charset="0"/>
              </a:rPr>
              <a:t>In our city, the city of Lilburn, the leader of our executive branch is the </a:t>
            </a:r>
            <a:r>
              <a:rPr lang="en-US" sz="2200" b="1" dirty="0" smtClean="0">
                <a:cs typeface="Arial" charset="0"/>
              </a:rPr>
              <a:t>mayor</a:t>
            </a:r>
            <a:r>
              <a:rPr lang="en-US" sz="2200" dirty="0" smtClean="0">
                <a:cs typeface="Arial" charset="0"/>
              </a:rPr>
              <a:t>.</a:t>
            </a:r>
          </a:p>
          <a:p>
            <a:pPr eaLnBrk="0" hangingPunct="0">
              <a:buFontTx/>
              <a:buChar char="•"/>
            </a:pPr>
            <a:r>
              <a:rPr lang="en-US" sz="2200" dirty="0" smtClean="0">
                <a:cs typeface="Arial" charset="0"/>
              </a:rPr>
              <a:t>The mayor makes plans and decisions for the good of the city. The mayor also hears the opinions of the people who live in the city.</a:t>
            </a:r>
          </a:p>
          <a:p>
            <a:pPr eaLnBrk="0" hangingPunct="0">
              <a:buFontTx/>
              <a:buChar char="•"/>
            </a:pPr>
            <a:r>
              <a:rPr lang="en-US" sz="2200" dirty="0" smtClean="0">
                <a:cs typeface="Arial" charset="0"/>
              </a:rPr>
              <a:t>The mayor works together with the </a:t>
            </a:r>
            <a:r>
              <a:rPr lang="en-US" sz="2200" b="1" dirty="0" smtClean="0">
                <a:cs typeface="Arial" charset="0"/>
              </a:rPr>
              <a:t>city council </a:t>
            </a:r>
            <a:r>
              <a:rPr lang="en-US" sz="2200" dirty="0" smtClean="0">
                <a:cs typeface="Arial" charset="0"/>
              </a:rPr>
              <a:t>to keep the city running smoothly.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743200" y="1600200"/>
            <a:ext cx="3581400" cy="2460725"/>
            <a:chOff x="381000" y="4800599"/>
            <a:chExt cx="3581400" cy="2460725"/>
          </a:xfrm>
        </p:grpSpPr>
        <p:sp>
          <p:nvSpPr>
            <p:cNvPr id="8" name="Text Box 23"/>
            <p:cNvSpPr txBox="1">
              <a:spLocks noChangeArrowheads="1"/>
            </p:cNvSpPr>
            <p:nvPr/>
          </p:nvSpPr>
          <p:spPr bwMode="auto">
            <a:xfrm>
              <a:off x="2286000" y="4953000"/>
              <a:ext cx="1676400" cy="23083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b="1" dirty="0" smtClean="0">
                  <a:solidFill>
                    <a:srgbClr val="000099"/>
                  </a:solidFill>
                </a:rPr>
                <a:t>Mayor of Lilburn</a:t>
              </a:r>
            </a:p>
            <a:p>
              <a:pPr algn="ctr">
                <a:spcBef>
                  <a:spcPct val="50000"/>
                </a:spcBef>
              </a:pPr>
              <a:r>
                <a:rPr lang="en-US" dirty="0" smtClean="0">
                  <a:solidFill>
                    <a:srgbClr val="000099"/>
                  </a:solidFill>
                </a:rPr>
                <a:t>Diana Preston</a:t>
              </a:r>
            </a:p>
            <a:p>
              <a:pPr algn="ctr">
                <a:spcBef>
                  <a:spcPct val="50000"/>
                </a:spcBef>
              </a:pPr>
              <a:endParaRPr lang="en-US" b="1" dirty="0" smtClean="0"/>
            </a:p>
          </p:txBody>
        </p:sp>
        <p:pic>
          <p:nvPicPr>
            <p:cNvPr id="9" name="Picture 2" descr="Diana Preston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81000" y="4800599"/>
              <a:ext cx="2004483" cy="2460051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0" y="457200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cs typeface="Arial" charset="0"/>
              </a:rPr>
              <a:t>Local Government: </a:t>
            </a:r>
            <a:r>
              <a:rPr lang="en-US" sz="4000" b="1" dirty="0" smtClean="0">
                <a:solidFill>
                  <a:srgbClr val="000099"/>
                </a:solidFill>
                <a:cs typeface="Arial" charset="0"/>
              </a:rPr>
              <a:t>Legislative Branch</a:t>
            </a:r>
            <a:endParaRPr lang="en-US" sz="4000" dirty="0">
              <a:solidFill>
                <a:srgbClr val="000099"/>
              </a:solidFill>
            </a:endParaRP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685800" y="4419600"/>
            <a:ext cx="8077200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buFontTx/>
              <a:buChar char="•"/>
            </a:pPr>
            <a:r>
              <a:rPr lang="en-US" sz="2200" dirty="0" smtClean="0">
                <a:cs typeface="Arial" charset="0"/>
              </a:rPr>
              <a:t>The </a:t>
            </a:r>
            <a:r>
              <a:rPr lang="en-US" sz="2200" b="1" dirty="0" smtClean="0">
                <a:cs typeface="Arial" charset="0"/>
              </a:rPr>
              <a:t>city council </a:t>
            </a:r>
            <a:r>
              <a:rPr lang="en-US" sz="2200" dirty="0" smtClean="0">
                <a:cs typeface="Arial" charset="0"/>
              </a:rPr>
              <a:t>keeps the city running smoothly by working with the mayor to make decisions that will make life better for all the people living in the city.</a:t>
            </a:r>
          </a:p>
          <a:p>
            <a:pPr eaLnBrk="0" hangingPunct="0">
              <a:buFontTx/>
              <a:buChar char="•"/>
            </a:pPr>
            <a:r>
              <a:rPr lang="en-US" sz="2200" dirty="0" smtClean="0">
                <a:cs typeface="Arial" charset="0"/>
              </a:rPr>
              <a:t>Sometimes they make rules called </a:t>
            </a:r>
            <a:r>
              <a:rPr lang="en-US" sz="2200" b="1" dirty="0" smtClean="0">
                <a:cs typeface="Arial" charset="0"/>
              </a:rPr>
              <a:t>ordinances </a:t>
            </a:r>
            <a:r>
              <a:rPr lang="en-US" sz="2200" dirty="0" smtClean="0">
                <a:cs typeface="Arial" charset="0"/>
              </a:rPr>
              <a:t>to keep things peaceful and safe in the city.</a:t>
            </a:r>
          </a:p>
        </p:txBody>
      </p:sp>
      <p:pic>
        <p:nvPicPr>
          <p:cNvPr id="34820" name="Picture 4" descr="http://www.cityoflilburn.com/vertical/Sites/%7B27D9A3D2-F0A2-4034-B1A9-44C8947743DE%7D/uploads/%7B194D1743-DC0B-4405-991B-A50D1A096289%7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1219200"/>
            <a:ext cx="5406081" cy="3048000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0" y="457200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cs typeface="Arial" charset="0"/>
              </a:rPr>
              <a:t>Local Government: </a:t>
            </a:r>
            <a:r>
              <a:rPr lang="en-US" sz="4000" b="1" dirty="0" smtClean="0">
                <a:solidFill>
                  <a:srgbClr val="000099"/>
                </a:solidFill>
                <a:cs typeface="Arial" charset="0"/>
              </a:rPr>
              <a:t>Judicial Branch</a:t>
            </a:r>
            <a:endParaRPr lang="en-US" sz="4000" dirty="0">
              <a:solidFill>
                <a:srgbClr val="000099"/>
              </a:solidFill>
            </a:endParaRP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685800" y="4419600"/>
            <a:ext cx="80772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buFontTx/>
              <a:buChar char="•"/>
            </a:pPr>
            <a:r>
              <a:rPr lang="en-US" sz="2200" b="1" dirty="0" smtClean="0">
                <a:cs typeface="Arial" charset="0"/>
              </a:rPr>
              <a:t>Local courts </a:t>
            </a:r>
            <a:r>
              <a:rPr lang="en-US" sz="2200" dirty="0" smtClean="0">
                <a:cs typeface="Arial" charset="0"/>
              </a:rPr>
              <a:t>make up the local judicial branch. Our local court is the </a:t>
            </a:r>
            <a:r>
              <a:rPr lang="en-US" sz="2200" b="1" dirty="0" smtClean="0">
                <a:cs typeface="Arial" charset="0"/>
              </a:rPr>
              <a:t>Lilburn Municipal Court</a:t>
            </a:r>
            <a:r>
              <a:rPr lang="en-US" sz="2200" dirty="0" smtClean="0">
                <a:cs typeface="Arial" charset="0"/>
              </a:rPr>
              <a:t>. </a:t>
            </a:r>
          </a:p>
          <a:p>
            <a:pPr eaLnBrk="0" hangingPunct="0">
              <a:buFontTx/>
              <a:buChar char="•"/>
            </a:pPr>
            <a:r>
              <a:rPr lang="en-US" sz="2200" dirty="0" smtClean="0">
                <a:cs typeface="Arial" charset="0"/>
              </a:rPr>
              <a:t>People go to this court if they are given a ticket for breaking the law in the city of Lilburn.</a:t>
            </a:r>
          </a:p>
        </p:txBody>
      </p:sp>
      <p:pic>
        <p:nvPicPr>
          <p:cNvPr id="35842" name="Picture 2" descr="Lilburn Municipal Courtroo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2200" y="1295400"/>
            <a:ext cx="3962400" cy="2971800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3978275" y="2611438"/>
            <a:ext cx="9144000" cy="0"/>
          </a:xfrm>
          <a:prstGeom prst="rect">
            <a:avLst/>
          </a:prstGeom>
          <a:solidFill>
            <a:srgbClr val="F5F5F5"/>
          </a:solidFill>
          <a:ln w="9525">
            <a:noFill/>
            <a:miter lim="800000"/>
            <a:headEnd/>
            <a:tailEnd/>
          </a:ln>
          <a:effectLst/>
        </p:spPr>
        <p:txBody>
          <a:bodyPr lIns="114264" tIns="57132">
            <a:spAutoFit/>
          </a:bodyPr>
          <a:lstStyle/>
          <a:p>
            <a:endParaRPr lang="en-US"/>
          </a:p>
        </p:txBody>
      </p:sp>
      <p:sp>
        <p:nvSpPr>
          <p:cNvPr id="12294" name="Rectangle 6"/>
          <p:cNvSpPr>
            <a:spLocks noChangeArrowheads="1"/>
          </p:cNvSpPr>
          <p:nvPr/>
        </p:nvSpPr>
        <p:spPr bwMode="auto">
          <a:xfrm>
            <a:off x="3978275" y="2611438"/>
            <a:ext cx="7319963" cy="0"/>
          </a:xfrm>
          <a:prstGeom prst="rect">
            <a:avLst/>
          </a:prstGeom>
          <a:solidFill>
            <a:srgbClr val="F5F5F5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2297" name="Rectangle 9"/>
          <p:cNvSpPr>
            <a:spLocks noChangeArrowheads="1"/>
          </p:cNvSpPr>
          <p:nvPr/>
        </p:nvSpPr>
        <p:spPr bwMode="auto">
          <a:xfrm>
            <a:off x="4191000" y="2743200"/>
            <a:ext cx="86868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grpSp>
        <p:nvGrpSpPr>
          <p:cNvPr id="29" name="Group 28"/>
          <p:cNvGrpSpPr/>
          <p:nvPr/>
        </p:nvGrpSpPr>
        <p:grpSpPr>
          <a:xfrm>
            <a:off x="1524000" y="5029200"/>
            <a:ext cx="2133599" cy="752476"/>
            <a:chOff x="1524001" y="5105400"/>
            <a:chExt cx="2133599" cy="752476"/>
          </a:xfrm>
        </p:grpSpPr>
        <p:sp>
          <p:nvSpPr>
            <p:cNvPr id="12311" name="Text Box 23"/>
            <p:cNvSpPr txBox="1">
              <a:spLocks noChangeArrowheads="1"/>
            </p:cNvSpPr>
            <p:nvPr/>
          </p:nvSpPr>
          <p:spPr bwMode="auto">
            <a:xfrm>
              <a:off x="1981200" y="5181600"/>
              <a:ext cx="16764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b="1" dirty="0" smtClean="0"/>
                <a:t>Mayor</a:t>
              </a:r>
            </a:p>
          </p:txBody>
        </p:sp>
        <p:pic>
          <p:nvPicPr>
            <p:cNvPr id="9218" name="Picture 2" descr="Diana Preston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524001" y="5105400"/>
              <a:ext cx="613128" cy="752476"/>
            </a:xfrm>
            <a:prstGeom prst="rect">
              <a:avLst/>
            </a:prstGeom>
            <a:noFill/>
          </p:spPr>
        </p:pic>
      </p:grpSp>
      <p:grpSp>
        <p:nvGrpSpPr>
          <p:cNvPr id="28" name="Group 27"/>
          <p:cNvGrpSpPr/>
          <p:nvPr/>
        </p:nvGrpSpPr>
        <p:grpSpPr>
          <a:xfrm>
            <a:off x="1524000" y="3886200"/>
            <a:ext cx="2133600" cy="716039"/>
            <a:chOff x="1524000" y="3886200"/>
            <a:chExt cx="2133600" cy="716039"/>
          </a:xfrm>
        </p:grpSpPr>
        <p:sp>
          <p:nvSpPr>
            <p:cNvPr id="12300" name="Text Box 12"/>
            <p:cNvSpPr txBox="1">
              <a:spLocks noChangeArrowheads="1"/>
            </p:cNvSpPr>
            <p:nvPr/>
          </p:nvSpPr>
          <p:spPr bwMode="auto">
            <a:xfrm>
              <a:off x="2133600" y="3886200"/>
              <a:ext cx="15240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b="1" dirty="0" smtClean="0"/>
                <a:t>Governor</a:t>
              </a:r>
              <a:endParaRPr lang="en-US" dirty="0"/>
            </a:p>
          </p:txBody>
        </p:sp>
        <p:pic>
          <p:nvPicPr>
            <p:cNvPr id="9220" name="Picture 4" descr="http://gov.georgia.gov/vgn/images/portal/cit_11783501/95500505govheadshot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524000" y="3915229"/>
              <a:ext cx="609600" cy="687010"/>
            </a:xfrm>
            <a:prstGeom prst="rect">
              <a:avLst/>
            </a:prstGeom>
            <a:noFill/>
          </p:spPr>
        </p:pic>
      </p:grpSp>
      <p:grpSp>
        <p:nvGrpSpPr>
          <p:cNvPr id="27" name="Group 26"/>
          <p:cNvGrpSpPr/>
          <p:nvPr/>
        </p:nvGrpSpPr>
        <p:grpSpPr>
          <a:xfrm>
            <a:off x="1524001" y="2587690"/>
            <a:ext cx="2362199" cy="853751"/>
            <a:chOff x="1524001" y="2587690"/>
            <a:chExt cx="2362199" cy="853751"/>
          </a:xfrm>
        </p:grpSpPr>
        <p:sp>
          <p:nvSpPr>
            <p:cNvPr id="12299" name="Text Box 11"/>
            <p:cNvSpPr txBox="1">
              <a:spLocks noChangeArrowheads="1"/>
            </p:cNvSpPr>
            <p:nvPr/>
          </p:nvSpPr>
          <p:spPr bwMode="auto">
            <a:xfrm>
              <a:off x="1981200" y="2743200"/>
              <a:ext cx="19050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b="1" dirty="0" smtClean="0"/>
                <a:t>President</a:t>
              </a:r>
              <a:endParaRPr lang="en-US" dirty="0"/>
            </a:p>
          </p:txBody>
        </p:sp>
        <p:pic>
          <p:nvPicPr>
            <p:cNvPr id="9222" name="Picture 6" descr="http://t2.gstatic.com/images?q=tbn:FY9SB0WfyHDLZM:http://www.sciencedebate2008.com/www/assets/images/barack-obama-1.jpg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524001" y="2587690"/>
              <a:ext cx="685800" cy="853751"/>
            </a:xfrm>
            <a:prstGeom prst="rect">
              <a:avLst/>
            </a:prstGeom>
            <a:noFill/>
          </p:spPr>
        </p:pic>
      </p:grpSp>
      <p:pic>
        <p:nvPicPr>
          <p:cNvPr id="13" name="Picture 8" descr="The White Hous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19200" y="914400"/>
            <a:ext cx="2133600" cy="1149729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1219200" y="381000"/>
            <a:ext cx="21336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0099"/>
                </a:solidFill>
                <a:latin typeface="Rockwell" pitchFamily="18" charset="0"/>
              </a:rPr>
              <a:t>EXECUTIVE</a:t>
            </a:r>
            <a:endParaRPr lang="en-US" b="1" dirty="0">
              <a:solidFill>
                <a:srgbClr val="000099"/>
              </a:solidFill>
              <a:latin typeface="Rockwell" pitchFamily="18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6553200" y="381000"/>
            <a:ext cx="2133600" cy="1683129"/>
            <a:chOff x="6400800" y="381000"/>
            <a:chExt cx="2133600" cy="1683129"/>
          </a:xfrm>
        </p:grpSpPr>
        <p:pic>
          <p:nvPicPr>
            <p:cNvPr id="15" name="Picture 3" descr="The Supreme Court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6400800" y="914400"/>
              <a:ext cx="2133600" cy="1149729"/>
            </a:xfrm>
            <a:prstGeom prst="rect">
              <a:avLst/>
            </a:prstGeom>
            <a:noFill/>
          </p:spPr>
        </p:pic>
        <p:sp>
          <p:nvSpPr>
            <p:cNvPr id="18" name="TextBox 17"/>
            <p:cNvSpPr txBox="1"/>
            <p:nvPr/>
          </p:nvSpPr>
          <p:spPr>
            <a:xfrm>
              <a:off x="6400800" y="381000"/>
              <a:ext cx="2133600" cy="4572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000099"/>
                  </a:solidFill>
                  <a:latin typeface="Rockwell" pitchFamily="18" charset="0"/>
                </a:rPr>
                <a:t>JUDICIAL</a:t>
              </a:r>
              <a:endParaRPr lang="en-US" b="1" dirty="0">
                <a:solidFill>
                  <a:srgbClr val="000099"/>
                </a:solidFill>
                <a:latin typeface="Rockwell" pitchFamily="18" charset="0"/>
              </a:endParaRPr>
            </a:p>
          </p:txBody>
        </p:sp>
      </p:grpSp>
      <p:pic>
        <p:nvPicPr>
          <p:cNvPr id="22" name="Picture 2" descr="C:\Documents and Settings\e200501060\Local Settings\Temporary Internet Files\Content.IE5\1ZRI1P20\MCj03494110000[1].wm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28600" y="2438400"/>
            <a:ext cx="990600" cy="769137"/>
          </a:xfrm>
          <a:prstGeom prst="rect">
            <a:avLst/>
          </a:prstGeom>
          <a:noFill/>
        </p:spPr>
      </p:pic>
      <p:pic>
        <p:nvPicPr>
          <p:cNvPr id="23" name="Picture 2" descr="C:\Documents and Settings\e200501060\Local Settings\Temporary Internet Files\Content.IE5\RLQWE9E0\MCMP00106_0000[1].wmf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81000" y="3657600"/>
            <a:ext cx="788423" cy="873872"/>
          </a:xfrm>
          <a:prstGeom prst="rect">
            <a:avLst/>
          </a:prstGeom>
          <a:noFill/>
        </p:spPr>
      </p:pic>
      <p:pic>
        <p:nvPicPr>
          <p:cNvPr id="24" name="Picture 7" descr="Choose each building to learn more about your neighborhood.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28600" y="5029200"/>
            <a:ext cx="1111541" cy="708025"/>
          </a:xfrm>
          <a:prstGeom prst="rect">
            <a:avLst/>
          </a:prstGeom>
          <a:noFill/>
        </p:spPr>
      </p:pic>
      <p:grpSp>
        <p:nvGrpSpPr>
          <p:cNvPr id="26" name="Group 25"/>
          <p:cNvGrpSpPr/>
          <p:nvPr/>
        </p:nvGrpSpPr>
        <p:grpSpPr>
          <a:xfrm>
            <a:off x="3733800" y="381000"/>
            <a:ext cx="2362200" cy="1671350"/>
            <a:chOff x="4114800" y="381000"/>
            <a:chExt cx="2362200" cy="1671350"/>
          </a:xfrm>
        </p:grpSpPr>
        <p:sp>
          <p:nvSpPr>
            <p:cNvPr id="17" name="TextBox 16"/>
            <p:cNvSpPr txBox="1"/>
            <p:nvPr/>
          </p:nvSpPr>
          <p:spPr>
            <a:xfrm>
              <a:off x="4114800" y="381000"/>
              <a:ext cx="2362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9A0000"/>
                  </a:solidFill>
                  <a:latin typeface="Rockwell" pitchFamily="18" charset="0"/>
                </a:rPr>
                <a:t>LEGISLATIVE</a:t>
              </a:r>
              <a:endParaRPr lang="en-US" b="1" dirty="0">
                <a:solidFill>
                  <a:srgbClr val="9A0000"/>
                </a:solidFill>
                <a:latin typeface="Rockwell" pitchFamily="18" charset="0"/>
              </a:endParaRPr>
            </a:p>
          </p:txBody>
        </p:sp>
        <p:pic>
          <p:nvPicPr>
            <p:cNvPr id="12290" name="Picture 2" descr="The U.S. Capitol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4267200" y="914400"/>
              <a:ext cx="2111596" cy="1137950"/>
            </a:xfrm>
            <a:prstGeom prst="rect">
              <a:avLst/>
            </a:prstGeom>
            <a:noFill/>
          </p:spPr>
        </p:pic>
      </p:grpSp>
      <p:sp>
        <p:nvSpPr>
          <p:cNvPr id="30" name="Text Box 11"/>
          <p:cNvSpPr txBox="1">
            <a:spLocks noChangeArrowheads="1"/>
          </p:cNvSpPr>
          <p:nvPr/>
        </p:nvSpPr>
        <p:spPr bwMode="auto">
          <a:xfrm>
            <a:off x="4495800" y="2650076"/>
            <a:ext cx="1905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 smtClean="0"/>
              <a:t>Congress</a:t>
            </a:r>
            <a:endParaRPr lang="en-US" dirty="0"/>
          </a:p>
        </p:txBody>
      </p:sp>
      <p:pic>
        <p:nvPicPr>
          <p:cNvPr id="32" name="Picture 16" descr="capitol2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810000" y="2590800"/>
            <a:ext cx="914400" cy="711313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33" name="Text Box 11"/>
          <p:cNvSpPr txBox="1">
            <a:spLocks noChangeArrowheads="1"/>
          </p:cNvSpPr>
          <p:nvPr/>
        </p:nvSpPr>
        <p:spPr bwMode="auto">
          <a:xfrm>
            <a:off x="4495800" y="3793076"/>
            <a:ext cx="1905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 smtClean="0"/>
              <a:t>General Assembly</a:t>
            </a:r>
            <a:endParaRPr lang="en-US" dirty="0"/>
          </a:p>
        </p:txBody>
      </p:sp>
      <p:pic>
        <p:nvPicPr>
          <p:cNvPr id="35" name="Picture 4" descr="http://galenfrysinger.org/atlanta/cap27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810000" y="3834198"/>
            <a:ext cx="914400" cy="703934"/>
          </a:xfrm>
          <a:prstGeom prst="rect">
            <a:avLst/>
          </a:prstGeom>
          <a:noFill/>
        </p:spPr>
      </p:pic>
      <p:pic>
        <p:nvPicPr>
          <p:cNvPr id="36" name="Picture 2" descr="http://thesituationist.files.wordpress.com/2008/10/supreme-court1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553200" y="2590800"/>
            <a:ext cx="762000" cy="571962"/>
          </a:xfrm>
          <a:prstGeom prst="rect">
            <a:avLst/>
          </a:prstGeom>
          <a:noFill/>
        </p:spPr>
      </p:pic>
      <p:sp>
        <p:nvSpPr>
          <p:cNvPr id="37" name="Text Box 11"/>
          <p:cNvSpPr txBox="1">
            <a:spLocks noChangeArrowheads="1"/>
          </p:cNvSpPr>
          <p:nvPr/>
        </p:nvSpPr>
        <p:spPr bwMode="auto">
          <a:xfrm>
            <a:off x="7239000" y="2514600"/>
            <a:ext cx="19050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dirty="0" smtClean="0"/>
              <a:t>The </a:t>
            </a:r>
            <a:r>
              <a:rPr lang="en-US" sz="1400" b="1" dirty="0" smtClean="0"/>
              <a:t>Supreme Court </a:t>
            </a:r>
            <a:r>
              <a:rPr lang="en-US" sz="1400" dirty="0" smtClean="0"/>
              <a:t>and other Federal Courts</a:t>
            </a:r>
            <a:endParaRPr lang="en-US" sz="1400" dirty="0"/>
          </a:p>
        </p:txBody>
      </p:sp>
      <p:sp>
        <p:nvSpPr>
          <p:cNvPr id="38" name="Text Box 11"/>
          <p:cNvSpPr txBox="1">
            <a:spLocks noChangeArrowheads="1"/>
          </p:cNvSpPr>
          <p:nvPr/>
        </p:nvSpPr>
        <p:spPr bwMode="auto">
          <a:xfrm>
            <a:off x="7391400" y="3810000"/>
            <a:ext cx="1905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dirty="0" smtClean="0"/>
              <a:t>The </a:t>
            </a:r>
            <a:r>
              <a:rPr lang="en-US" sz="1400" b="1" dirty="0" smtClean="0"/>
              <a:t>Georgia              Supreme Court             </a:t>
            </a:r>
            <a:r>
              <a:rPr lang="en-US" sz="1400" dirty="0" smtClean="0"/>
              <a:t>and other                         state courts</a:t>
            </a:r>
            <a:endParaRPr lang="en-US" sz="1400" dirty="0"/>
          </a:p>
        </p:txBody>
      </p:sp>
      <p:pic>
        <p:nvPicPr>
          <p:cNvPr id="39" name="Picture 2" descr="http://www.gasupreme.us/images/full_court_large.jpg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6477000" y="3810000"/>
            <a:ext cx="1153650" cy="619126"/>
          </a:xfrm>
          <a:prstGeom prst="rect">
            <a:avLst/>
          </a:prstGeom>
          <a:noFill/>
        </p:spPr>
      </p:pic>
      <p:pic>
        <p:nvPicPr>
          <p:cNvPr id="40" name="Picture 2" descr="Lilburn Municipal Courtroom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6553200" y="5029200"/>
            <a:ext cx="914400" cy="685800"/>
          </a:xfrm>
          <a:prstGeom prst="rect">
            <a:avLst/>
          </a:prstGeom>
          <a:noFill/>
        </p:spPr>
      </p:pic>
      <p:sp>
        <p:nvSpPr>
          <p:cNvPr id="41" name="Text Box 11"/>
          <p:cNvSpPr txBox="1">
            <a:spLocks noChangeArrowheads="1"/>
          </p:cNvSpPr>
          <p:nvPr/>
        </p:nvSpPr>
        <p:spPr bwMode="auto">
          <a:xfrm>
            <a:off x="7543800" y="5181600"/>
            <a:ext cx="16002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 dirty="0" smtClean="0"/>
              <a:t>Local Courts</a:t>
            </a:r>
            <a:endParaRPr lang="en-US" sz="1400" b="1" dirty="0"/>
          </a:p>
        </p:txBody>
      </p:sp>
      <p:sp>
        <p:nvSpPr>
          <p:cNvPr id="42" name="Text Box 11"/>
          <p:cNvSpPr txBox="1">
            <a:spLocks noChangeArrowheads="1"/>
          </p:cNvSpPr>
          <p:nvPr/>
        </p:nvSpPr>
        <p:spPr bwMode="auto">
          <a:xfrm>
            <a:off x="4495800" y="4953000"/>
            <a:ext cx="1905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 smtClean="0"/>
              <a:t>City  Council</a:t>
            </a:r>
            <a:endParaRPr lang="en-US" dirty="0"/>
          </a:p>
        </p:txBody>
      </p:sp>
      <p:pic>
        <p:nvPicPr>
          <p:cNvPr id="43" name="Picture 4" descr="http://www.cityoflilburn.com/vertical/Sites/%7B27D9A3D2-F0A2-4034-B1A9-44C8947743DE%7D/uploads/%7B194D1743-DC0B-4405-991B-A50D1A096289%7D.JP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3733800" y="5029200"/>
            <a:ext cx="1081216" cy="609600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3" grpId="0"/>
      <p:bldP spid="37" grpId="0"/>
      <p:bldP spid="38" grpId="0"/>
      <p:bldP spid="41" grpId="1"/>
      <p:bldP spid="4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10" name="Group 6"/>
          <p:cNvGrpSpPr>
            <a:grpSpLocks/>
          </p:cNvGrpSpPr>
          <p:nvPr/>
        </p:nvGrpSpPr>
        <p:grpSpPr bwMode="auto">
          <a:xfrm>
            <a:off x="4964113" y="2228850"/>
            <a:ext cx="6858000" cy="0"/>
            <a:chOff x="0" y="0"/>
            <a:chExt cx="4320" cy="0"/>
          </a:xfrm>
        </p:grpSpPr>
        <p:sp>
          <p:nvSpPr>
            <p:cNvPr id="21509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4320" cy="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506" name="Rectangle 2"/>
            <p:cNvSpPr>
              <a:spLocks noChangeArrowheads="1"/>
            </p:cNvSpPr>
            <p:nvPr/>
          </p:nvSpPr>
          <p:spPr bwMode="auto">
            <a:xfrm>
              <a:off x="0" y="0"/>
              <a:ext cx="4320" cy="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pic>
        <p:nvPicPr>
          <p:cNvPr id="21508" name="Picture 4" descr="Ben at the ballot box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57600" y="1981200"/>
            <a:ext cx="3429000" cy="2643188"/>
          </a:xfrm>
          <a:prstGeom prst="rect">
            <a:avLst/>
          </a:prstGeom>
          <a:noFill/>
        </p:spPr>
      </p:pic>
      <p:sp>
        <p:nvSpPr>
          <p:cNvPr id="21511" name="Text Box 7"/>
          <p:cNvSpPr txBox="1">
            <a:spLocks noChangeArrowheads="1"/>
          </p:cNvSpPr>
          <p:nvPr/>
        </p:nvSpPr>
        <p:spPr bwMode="auto">
          <a:xfrm>
            <a:off x="381000" y="228600"/>
            <a:ext cx="80772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/>
              <a:t>	</a:t>
            </a:r>
            <a:r>
              <a:rPr lang="en-US" sz="2800" b="1" dirty="0"/>
              <a:t>U.S. citizens can participate in their government.  This process </a:t>
            </a:r>
            <a:r>
              <a:rPr lang="en-US" sz="2800" b="1" dirty="0" smtClean="0"/>
              <a:t>ensures </a:t>
            </a:r>
            <a:r>
              <a:rPr lang="en-US" sz="2800" b="1" dirty="0"/>
              <a:t>that power will always remain where it belongs -                          with the people.</a:t>
            </a:r>
          </a:p>
        </p:txBody>
      </p:sp>
      <p:sp>
        <p:nvSpPr>
          <p:cNvPr id="21512" name="Text Box 8"/>
          <p:cNvSpPr txBox="1">
            <a:spLocks noChangeArrowheads="1"/>
          </p:cNvSpPr>
          <p:nvPr/>
        </p:nvSpPr>
        <p:spPr bwMode="auto">
          <a:xfrm>
            <a:off x="304800" y="4724400"/>
            <a:ext cx="82296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>
                <a:cs typeface="Arial" charset="0"/>
              </a:rPr>
              <a:t>	The most important right citizens have is the right to vote.  By voting, the people have a voice in the government. The people decide who will represent them in the government.</a:t>
            </a:r>
            <a:endParaRPr lang="en-US" sz="28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228600" y="457200"/>
            <a:ext cx="845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381000" y="4114800"/>
            <a:ext cx="8610600" cy="2292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b="1" dirty="0">
                <a:latin typeface="Arial" charset="0"/>
                <a:cs typeface="Arial" charset="0"/>
              </a:rPr>
              <a:t>	</a:t>
            </a:r>
            <a:r>
              <a:rPr lang="en-US" sz="2200" dirty="0">
                <a:latin typeface="Arial" charset="0"/>
                <a:cs typeface="Arial" charset="0"/>
              </a:rPr>
              <a:t>Over 200 years ago, our Founding Fathers wrote the </a:t>
            </a:r>
            <a:r>
              <a:rPr lang="en-US" sz="2200" b="1" dirty="0">
                <a:latin typeface="Arial" charset="0"/>
                <a:cs typeface="Arial" charset="0"/>
              </a:rPr>
              <a:t>Constitution.  </a:t>
            </a:r>
            <a:r>
              <a:rPr lang="en-US" sz="2200" dirty="0">
                <a:latin typeface="Arial" charset="0"/>
                <a:cs typeface="Arial" charset="0"/>
              </a:rPr>
              <a:t>The Constitution is </a:t>
            </a:r>
            <a:r>
              <a:rPr lang="en-US" sz="2200" dirty="0" smtClean="0">
                <a:latin typeface="Arial" charset="0"/>
                <a:cs typeface="Arial" charset="0"/>
              </a:rPr>
              <a:t>the written plan for </a:t>
            </a:r>
            <a:r>
              <a:rPr lang="en-US" sz="2200" dirty="0">
                <a:latin typeface="Arial" charset="0"/>
                <a:cs typeface="Arial" charset="0"/>
              </a:rPr>
              <a:t>how our government should work.  </a:t>
            </a:r>
            <a:endParaRPr lang="en-US" sz="2200" dirty="0" smtClean="0">
              <a:latin typeface="Arial" charset="0"/>
              <a:cs typeface="Arial" charset="0"/>
            </a:endParaRPr>
          </a:p>
          <a:p>
            <a:pPr>
              <a:spcBef>
                <a:spcPct val="50000"/>
              </a:spcBef>
            </a:pPr>
            <a:r>
              <a:rPr lang="en-US" sz="2200" dirty="0" smtClean="0">
                <a:latin typeface="Arial" charset="0"/>
                <a:cs typeface="Arial" charset="0"/>
              </a:rPr>
              <a:t>	The </a:t>
            </a:r>
            <a:r>
              <a:rPr lang="en-US" sz="2200" dirty="0">
                <a:latin typeface="Arial" charset="0"/>
                <a:cs typeface="Arial" charset="0"/>
              </a:rPr>
              <a:t>Constitution divides the </a:t>
            </a:r>
            <a:r>
              <a:rPr lang="en-US" sz="2200" b="1" dirty="0" smtClean="0">
                <a:latin typeface="Arial" charset="0"/>
                <a:cs typeface="Arial" charset="0"/>
              </a:rPr>
              <a:t>national</a:t>
            </a:r>
            <a:r>
              <a:rPr lang="en-US" sz="2200" dirty="0" smtClean="0">
                <a:latin typeface="Arial" charset="0"/>
                <a:cs typeface="Arial" charset="0"/>
              </a:rPr>
              <a:t> or </a:t>
            </a:r>
            <a:r>
              <a:rPr lang="en-US" sz="2200" b="1" dirty="0" smtClean="0">
                <a:latin typeface="Arial" charset="0"/>
                <a:cs typeface="Arial" charset="0"/>
              </a:rPr>
              <a:t>federal</a:t>
            </a:r>
            <a:r>
              <a:rPr lang="en-US" sz="2200" dirty="0" smtClean="0">
                <a:latin typeface="Arial" charset="0"/>
                <a:cs typeface="Arial" charset="0"/>
              </a:rPr>
              <a:t> government </a:t>
            </a:r>
            <a:r>
              <a:rPr lang="en-US" sz="2200" dirty="0">
                <a:latin typeface="Arial" charset="0"/>
                <a:cs typeface="Arial" charset="0"/>
              </a:rPr>
              <a:t>into the following three branches: the </a:t>
            </a:r>
            <a:r>
              <a:rPr lang="en-US" sz="2200" b="1" dirty="0">
                <a:latin typeface="Arial" charset="0"/>
                <a:cs typeface="Arial" charset="0"/>
              </a:rPr>
              <a:t>legislative</a:t>
            </a:r>
            <a:r>
              <a:rPr lang="en-US" sz="2200" dirty="0">
                <a:latin typeface="Arial" charset="0"/>
                <a:cs typeface="Arial" charset="0"/>
              </a:rPr>
              <a:t>, </a:t>
            </a:r>
            <a:r>
              <a:rPr lang="en-US" sz="2200" b="1" dirty="0">
                <a:latin typeface="Arial" charset="0"/>
                <a:cs typeface="Arial" charset="0"/>
              </a:rPr>
              <a:t>executive</a:t>
            </a:r>
            <a:r>
              <a:rPr lang="en-US" sz="2200" dirty="0">
                <a:latin typeface="Arial" charset="0"/>
                <a:cs typeface="Arial" charset="0"/>
              </a:rPr>
              <a:t>, and </a:t>
            </a:r>
            <a:r>
              <a:rPr lang="en-US" sz="2200" b="1" dirty="0">
                <a:latin typeface="Arial" charset="0"/>
                <a:cs typeface="Arial" charset="0"/>
              </a:rPr>
              <a:t>judicial </a:t>
            </a:r>
            <a:r>
              <a:rPr lang="en-US" sz="2200" dirty="0">
                <a:latin typeface="Arial" charset="0"/>
                <a:cs typeface="Arial" charset="0"/>
              </a:rPr>
              <a:t>branches.</a:t>
            </a:r>
            <a:endParaRPr lang="en-US" sz="2200" dirty="0"/>
          </a:p>
        </p:txBody>
      </p:sp>
      <p:pic>
        <p:nvPicPr>
          <p:cNvPr id="4109" name="Picture 13" descr="Branches of Government Diagram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457200"/>
            <a:ext cx="7620000" cy="2884488"/>
          </a:xfrm>
          <a:prstGeom prst="rect">
            <a:avLst/>
          </a:prstGeom>
          <a:noFill/>
        </p:spPr>
      </p:pic>
      <p:grpSp>
        <p:nvGrpSpPr>
          <p:cNvPr id="4128" name="Group 32"/>
          <p:cNvGrpSpPr>
            <a:grpSpLocks/>
          </p:cNvGrpSpPr>
          <p:nvPr/>
        </p:nvGrpSpPr>
        <p:grpSpPr bwMode="auto">
          <a:xfrm>
            <a:off x="2498725" y="2274888"/>
            <a:ext cx="6858000" cy="0"/>
            <a:chOff x="0" y="0"/>
            <a:chExt cx="4320" cy="0"/>
          </a:xfrm>
        </p:grpSpPr>
        <p:sp>
          <p:nvSpPr>
            <p:cNvPr id="4127" name="Rectangle 31"/>
            <p:cNvSpPr>
              <a:spLocks noChangeArrowheads="1"/>
            </p:cNvSpPr>
            <p:nvPr/>
          </p:nvSpPr>
          <p:spPr bwMode="auto">
            <a:xfrm>
              <a:off x="0" y="0"/>
              <a:ext cx="4320" cy="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24" name="Rectangle 28"/>
            <p:cNvSpPr>
              <a:spLocks noChangeArrowheads="1"/>
            </p:cNvSpPr>
            <p:nvPr/>
          </p:nvSpPr>
          <p:spPr bwMode="auto">
            <a:xfrm>
              <a:off x="0" y="0"/>
              <a:ext cx="4320" cy="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pic>
        <p:nvPicPr>
          <p:cNvPr id="4126" name="Picture 30" descr="Ben holding the Constituti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3505200"/>
            <a:ext cx="738201" cy="838200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304800"/>
            <a:ext cx="7239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Rockwell" pitchFamily="18" charset="0"/>
              </a:rPr>
              <a:t>Let’s play </a:t>
            </a:r>
          </a:p>
          <a:p>
            <a:pPr algn="ctr"/>
            <a:r>
              <a:rPr lang="en-US" sz="4800" dirty="0" smtClean="0">
                <a:solidFill>
                  <a:srgbClr val="000099"/>
                </a:solidFill>
                <a:latin typeface="Rockwell" pitchFamily="18" charset="0"/>
              </a:rPr>
              <a:t>Which Branch</a:t>
            </a:r>
            <a:r>
              <a:rPr lang="en-US" sz="4800" dirty="0" smtClean="0">
                <a:latin typeface="Rockwell" pitchFamily="18" charset="0"/>
              </a:rPr>
              <a:t>?</a:t>
            </a:r>
            <a:endParaRPr lang="en-US" sz="4800" dirty="0">
              <a:latin typeface="Rockwell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838200" y="4648200"/>
            <a:ext cx="2133600" cy="1683129"/>
            <a:chOff x="990600" y="4648200"/>
            <a:chExt cx="2133600" cy="1683129"/>
          </a:xfrm>
        </p:grpSpPr>
        <p:pic>
          <p:nvPicPr>
            <p:cNvPr id="3" name="Picture 8" descr="The White House">
              <a:hlinkClick r:id="rId2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990600" y="5181600"/>
              <a:ext cx="2133600" cy="1149729"/>
            </a:xfrm>
            <a:prstGeom prst="rect">
              <a:avLst/>
            </a:prstGeom>
            <a:noFill/>
          </p:spPr>
        </p:pic>
        <p:sp>
          <p:nvSpPr>
            <p:cNvPr id="4" name="TextBox 3"/>
            <p:cNvSpPr txBox="1"/>
            <p:nvPr/>
          </p:nvSpPr>
          <p:spPr>
            <a:xfrm>
              <a:off x="990600" y="4648200"/>
              <a:ext cx="2133600" cy="4572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000099"/>
                  </a:solidFill>
                  <a:latin typeface="Rockwell" pitchFamily="18" charset="0"/>
                </a:rPr>
                <a:t>EXECUTIVE</a:t>
              </a:r>
              <a:endParaRPr lang="en-US" b="1" dirty="0">
                <a:solidFill>
                  <a:srgbClr val="000099"/>
                </a:solidFill>
                <a:latin typeface="Rockwell" pitchFamily="18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6172200" y="4648200"/>
            <a:ext cx="2133600" cy="1683129"/>
            <a:chOff x="6400800" y="381000"/>
            <a:chExt cx="2133600" cy="1683129"/>
          </a:xfrm>
        </p:grpSpPr>
        <p:pic>
          <p:nvPicPr>
            <p:cNvPr id="6" name="Picture 3" descr="The Supreme Court">
              <a:hlinkClick r:id="rId4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400800" y="914400"/>
              <a:ext cx="2133600" cy="1149729"/>
            </a:xfrm>
            <a:prstGeom prst="rect">
              <a:avLst/>
            </a:prstGeom>
            <a:noFill/>
          </p:spPr>
        </p:pic>
        <p:sp>
          <p:nvSpPr>
            <p:cNvPr id="7" name="TextBox 6"/>
            <p:cNvSpPr txBox="1"/>
            <p:nvPr/>
          </p:nvSpPr>
          <p:spPr>
            <a:xfrm>
              <a:off x="6400800" y="381000"/>
              <a:ext cx="2133600" cy="4572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000099"/>
                  </a:solidFill>
                  <a:latin typeface="Rockwell" pitchFamily="18" charset="0"/>
                </a:rPr>
                <a:t>JUDICIAL</a:t>
              </a:r>
              <a:endParaRPr lang="en-US" b="1" dirty="0">
                <a:solidFill>
                  <a:srgbClr val="000099"/>
                </a:solidFill>
                <a:latin typeface="Rockwell" pitchFamily="18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352800" y="4648200"/>
            <a:ext cx="2362200" cy="1671350"/>
            <a:chOff x="4114800" y="381000"/>
            <a:chExt cx="2362200" cy="1671350"/>
          </a:xfrm>
        </p:grpSpPr>
        <p:sp>
          <p:nvSpPr>
            <p:cNvPr id="9" name="TextBox 8"/>
            <p:cNvSpPr txBox="1"/>
            <p:nvPr/>
          </p:nvSpPr>
          <p:spPr>
            <a:xfrm>
              <a:off x="4114800" y="381000"/>
              <a:ext cx="2362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9A0000"/>
                  </a:solidFill>
                  <a:latin typeface="Rockwell" pitchFamily="18" charset="0"/>
                </a:rPr>
                <a:t>LEGISLATIVE</a:t>
              </a:r>
              <a:endParaRPr lang="en-US" b="1" dirty="0">
                <a:solidFill>
                  <a:srgbClr val="9A0000"/>
                </a:solidFill>
                <a:latin typeface="Rockwell" pitchFamily="18" charset="0"/>
              </a:endParaRPr>
            </a:p>
          </p:txBody>
        </p:sp>
        <p:pic>
          <p:nvPicPr>
            <p:cNvPr id="10" name="Picture 2" descr="The U.S. Capitol">
              <a:hlinkClick r:id="rId4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267200" y="914400"/>
              <a:ext cx="2111596" cy="1137950"/>
            </a:xfrm>
            <a:prstGeom prst="rect">
              <a:avLst/>
            </a:prstGeom>
            <a:noFill/>
          </p:spPr>
        </p:pic>
      </p:grpSp>
      <p:sp>
        <p:nvSpPr>
          <p:cNvPr id="12" name="Rectangle 11"/>
          <p:cNvSpPr/>
          <p:nvPr/>
        </p:nvSpPr>
        <p:spPr>
          <a:xfrm>
            <a:off x="1676400" y="2667000"/>
            <a:ext cx="5638800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3600" dirty="0" smtClean="0"/>
              <a:t>Barack Obama</a:t>
            </a:r>
            <a:endParaRPr lang="en-US" sz="36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0"/>
          <p:cNvGrpSpPr/>
          <p:nvPr/>
        </p:nvGrpSpPr>
        <p:grpSpPr>
          <a:xfrm>
            <a:off x="838200" y="4648200"/>
            <a:ext cx="2133600" cy="1683129"/>
            <a:chOff x="990600" y="4648200"/>
            <a:chExt cx="2133600" cy="1683129"/>
          </a:xfrm>
        </p:grpSpPr>
        <p:pic>
          <p:nvPicPr>
            <p:cNvPr id="3" name="Picture 8" descr="The White House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990600" y="5181600"/>
              <a:ext cx="2133600" cy="1149729"/>
            </a:xfrm>
            <a:prstGeom prst="rect">
              <a:avLst/>
            </a:prstGeom>
            <a:noFill/>
          </p:spPr>
        </p:pic>
        <p:sp>
          <p:nvSpPr>
            <p:cNvPr id="4" name="TextBox 3">
              <a:hlinkClick r:id="rId3" action="ppaction://hlinksldjump"/>
            </p:cNvPr>
            <p:cNvSpPr txBox="1"/>
            <p:nvPr/>
          </p:nvSpPr>
          <p:spPr>
            <a:xfrm>
              <a:off x="990600" y="4648200"/>
              <a:ext cx="2133600" cy="4572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000099"/>
                  </a:solidFill>
                  <a:latin typeface="Rockwell" pitchFamily="18" charset="0"/>
                </a:rPr>
                <a:t>EXECUTIVE</a:t>
              </a:r>
              <a:endParaRPr lang="en-US" b="1" dirty="0">
                <a:solidFill>
                  <a:srgbClr val="000099"/>
                </a:solidFill>
                <a:latin typeface="Rockwell" pitchFamily="18" charset="0"/>
              </a:endParaRPr>
            </a:p>
          </p:txBody>
        </p:sp>
      </p:grpSp>
      <p:grpSp>
        <p:nvGrpSpPr>
          <p:cNvPr id="8" name="Group 4"/>
          <p:cNvGrpSpPr/>
          <p:nvPr/>
        </p:nvGrpSpPr>
        <p:grpSpPr>
          <a:xfrm>
            <a:off x="6172200" y="4648200"/>
            <a:ext cx="2133600" cy="1683129"/>
            <a:chOff x="6400800" y="381000"/>
            <a:chExt cx="2133600" cy="1683129"/>
          </a:xfrm>
        </p:grpSpPr>
        <p:pic>
          <p:nvPicPr>
            <p:cNvPr id="6" name="Picture 3" descr="The Supreme Court">
              <a:hlinkClick r:id="rId4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400800" y="914400"/>
              <a:ext cx="2133600" cy="1149729"/>
            </a:xfrm>
            <a:prstGeom prst="rect">
              <a:avLst/>
            </a:prstGeom>
            <a:noFill/>
          </p:spPr>
        </p:pic>
        <p:sp>
          <p:nvSpPr>
            <p:cNvPr id="7" name="TextBox 6"/>
            <p:cNvSpPr txBox="1"/>
            <p:nvPr/>
          </p:nvSpPr>
          <p:spPr>
            <a:xfrm>
              <a:off x="6400800" y="381000"/>
              <a:ext cx="2133600" cy="4572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000099"/>
                  </a:solidFill>
                  <a:latin typeface="Rockwell" pitchFamily="18" charset="0"/>
                </a:rPr>
                <a:t>JUDICIAL</a:t>
              </a:r>
              <a:endParaRPr lang="en-US" b="1" dirty="0">
                <a:solidFill>
                  <a:srgbClr val="000099"/>
                </a:solidFill>
                <a:latin typeface="Rockwell" pitchFamily="18" charset="0"/>
              </a:endParaRPr>
            </a:p>
          </p:txBody>
        </p:sp>
      </p:grpSp>
      <p:grpSp>
        <p:nvGrpSpPr>
          <p:cNvPr id="11" name="Group 7"/>
          <p:cNvGrpSpPr/>
          <p:nvPr/>
        </p:nvGrpSpPr>
        <p:grpSpPr>
          <a:xfrm>
            <a:off x="3352800" y="4648200"/>
            <a:ext cx="2362200" cy="1671350"/>
            <a:chOff x="4114800" y="381000"/>
            <a:chExt cx="2362200" cy="1671350"/>
          </a:xfrm>
        </p:grpSpPr>
        <p:sp>
          <p:nvSpPr>
            <p:cNvPr id="9" name="TextBox 8"/>
            <p:cNvSpPr txBox="1"/>
            <p:nvPr/>
          </p:nvSpPr>
          <p:spPr>
            <a:xfrm>
              <a:off x="4114800" y="381000"/>
              <a:ext cx="2362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9A0000"/>
                  </a:solidFill>
                  <a:latin typeface="Rockwell" pitchFamily="18" charset="0"/>
                </a:rPr>
                <a:t>LEGISLATIVE</a:t>
              </a:r>
              <a:endParaRPr lang="en-US" b="1" dirty="0">
                <a:solidFill>
                  <a:srgbClr val="9A0000"/>
                </a:solidFill>
                <a:latin typeface="Rockwell" pitchFamily="18" charset="0"/>
              </a:endParaRPr>
            </a:p>
          </p:txBody>
        </p:sp>
        <p:pic>
          <p:nvPicPr>
            <p:cNvPr id="10" name="Picture 2" descr="The U.S. Capitol">
              <a:hlinkClick r:id="rId3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267200" y="914400"/>
              <a:ext cx="2111596" cy="1137950"/>
            </a:xfrm>
            <a:prstGeom prst="rect">
              <a:avLst/>
            </a:prstGeom>
            <a:noFill/>
          </p:spPr>
        </p:pic>
      </p:grpSp>
      <p:sp>
        <p:nvSpPr>
          <p:cNvPr id="12" name="Rectangle 11"/>
          <p:cNvSpPr/>
          <p:nvPr/>
        </p:nvSpPr>
        <p:spPr>
          <a:xfrm>
            <a:off x="1676400" y="2667000"/>
            <a:ext cx="5638800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3600" dirty="0" smtClean="0"/>
              <a:t>The Georgia State Supreme Court</a:t>
            </a:r>
            <a:endParaRPr lang="en-US" sz="3600" dirty="0"/>
          </a:p>
        </p:txBody>
      </p:sp>
      <p:sp>
        <p:nvSpPr>
          <p:cNvPr id="13" name="TextBox 12"/>
          <p:cNvSpPr txBox="1"/>
          <p:nvPr/>
        </p:nvSpPr>
        <p:spPr>
          <a:xfrm>
            <a:off x="990600" y="304800"/>
            <a:ext cx="7239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Rockwell" pitchFamily="18" charset="0"/>
              </a:rPr>
              <a:t>Let’s play </a:t>
            </a:r>
          </a:p>
          <a:p>
            <a:pPr algn="ctr"/>
            <a:r>
              <a:rPr lang="en-US" sz="4800" dirty="0" smtClean="0">
                <a:solidFill>
                  <a:srgbClr val="000099"/>
                </a:solidFill>
                <a:latin typeface="Rockwell" pitchFamily="18" charset="0"/>
              </a:rPr>
              <a:t>Which Branch</a:t>
            </a:r>
            <a:r>
              <a:rPr lang="en-US" sz="4800" dirty="0" smtClean="0">
                <a:latin typeface="Rockwell" pitchFamily="18" charset="0"/>
              </a:rPr>
              <a:t>?</a:t>
            </a:r>
            <a:endParaRPr lang="en-US" sz="4800" dirty="0">
              <a:latin typeface="Rockwell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0"/>
          <p:cNvGrpSpPr/>
          <p:nvPr/>
        </p:nvGrpSpPr>
        <p:grpSpPr>
          <a:xfrm>
            <a:off x="838200" y="4648200"/>
            <a:ext cx="2133600" cy="1683129"/>
            <a:chOff x="990600" y="4648200"/>
            <a:chExt cx="2133600" cy="1683129"/>
          </a:xfrm>
        </p:grpSpPr>
        <p:pic>
          <p:nvPicPr>
            <p:cNvPr id="3" name="Picture 8" descr="The White House">
              <a:hlinkClick r:id="rId2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990600" y="5181600"/>
              <a:ext cx="2133600" cy="1149729"/>
            </a:xfrm>
            <a:prstGeom prst="rect">
              <a:avLst/>
            </a:prstGeom>
            <a:noFill/>
          </p:spPr>
        </p:pic>
        <p:sp>
          <p:nvSpPr>
            <p:cNvPr id="4" name="TextBox 3"/>
            <p:cNvSpPr txBox="1"/>
            <p:nvPr/>
          </p:nvSpPr>
          <p:spPr>
            <a:xfrm>
              <a:off x="990600" y="4648200"/>
              <a:ext cx="2133600" cy="4572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000099"/>
                  </a:solidFill>
                  <a:latin typeface="Rockwell" pitchFamily="18" charset="0"/>
                </a:rPr>
                <a:t>EXECUTIVE</a:t>
              </a:r>
              <a:endParaRPr lang="en-US" b="1" dirty="0">
                <a:solidFill>
                  <a:srgbClr val="000099"/>
                </a:solidFill>
                <a:latin typeface="Rockwell" pitchFamily="18" charset="0"/>
              </a:endParaRPr>
            </a:p>
          </p:txBody>
        </p:sp>
      </p:grpSp>
      <p:grpSp>
        <p:nvGrpSpPr>
          <p:cNvPr id="8" name="Group 4"/>
          <p:cNvGrpSpPr/>
          <p:nvPr/>
        </p:nvGrpSpPr>
        <p:grpSpPr>
          <a:xfrm>
            <a:off x="6172200" y="4648200"/>
            <a:ext cx="2133600" cy="1683129"/>
            <a:chOff x="6400800" y="381000"/>
            <a:chExt cx="2133600" cy="1683129"/>
          </a:xfrm>
        </p:grpSpPr>
        <p:pic>
          <p:nvPicPr>
            <p:cNvPr id="6" name="Picture 3" descr="The Supreme Court">
              <a:hlinkClick r:id="rId2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400800" y="914400"/>
              <a:ext cx="2133600" cy="1149729"/>
            </a:xfrm>
            <a:prstGeom prst="rect">
              <a:avLst/>
            </a:prstGeom>
            <a:noFill/>
          </p:spPr>
        </p:pic>
        <p:sp>
          <p:nvSpPr>
            <p:cNvPr id="7" name="TextBox 6"/>
            <p:cNvSpPr txBox="1"/>
            <p:nvPr/>
          </p:nvSpPr>
          <p:spPr>
            <a:xfrm>
              <a:off x="6400800" y="381000"/>
              <a:ext cx="2133600" cy="4572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000099"/>
                  </a:solidFill>
                  <a:latin typeface="Rockwell" pitchFamily="18" charset="0"/>
                </a:rPr>
                <a:t>JUDICIAL</a:t>
              </a:r>
              <a:endParaRPr lang="en-US" b="1" dirty="0">
                <a:solidFill>
                  <a:srgbClr val="000099"/>
                </a:solidFill>
                <a:latin typeface="Rockwell" pitchFamily="18" charset="0"/>
              </a:endParaRPr>
            </a:p>
          </p:txBody>
        </p:sp>
      </p:grpSp>
      <p:grpSp>
        <p:nvGrpSpPr>
          <p:cNvPr id="11" name="Group 7"/>
          <p:cNvGrpSpPr/>
          <p:nvPr/>
        </p:nvGrpSpPr>
        <p:grpSpPr>
          <a:xfrm>
            <a:off x="3352800" y="4648200"/>
            <a:ext cx="2362200" cy="1671350"/>
            <a:chOff x="4114800" y="381000"/>
            <a:chExt cx="2362200" cy="1671350"/>
          </a:xfrm>
        </p:grpSpPr>
        <p:sp>
          <p:nvSpPr>
            <p:cNvPr id="9" name="TextBox 8"/>
            <p:cNvSpPr txBox="1"/>
            <p:nvPr/>
          </p:nvSpPr>
          <p:spPr>
            <a:xfrm>
              <a:off x="4114800" y="381000"/>
              <a:ext cx="2362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9A0000"/>
                  </a:solidFill>
                  <a:latin typeface="Rockwell" pitchFamily="18" charset="0"/>
                </a:rPr>
                <a:t>LEGISLATIVE</a:t>
              </a:r>
              <a:endParaRPr lang="en-US" b="1" dirty="0">
                <a:solidFill>
                  <a:srgbClr val="9A0000"/>
                </a:solidFill>
                <a:latin typeface="Rockwell" pitchFamily="18" charset="0"/>
              </a:endParaRPr>
            </a:p>
          </p:txBody>
        </p:sp>
        <p:pic>
          <p:nvPicPr>
            <p:cNvPr id="10" name="Picture 2" descr="The U.S. Capitol">
              <a:hlinkClick r:id="rId5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267200" y="914400"/>
              <a:ext cx="2111596" cy="1137950"/>
            </a:xfrm>
            <a:prstGeom prst="rect">
              <a:avLst/>
            </a:prstGeom>
            <a:noFill/>
          </p:spPr>
        </p:pic>
      </p:grpSp>
      <p:sp>
        <p:nvSpPr>
          <p:cNvPr id="12" name="Rectangle 11"/>
          <p:cNvSpPr/>
          <p:nvPr/>
        </p:nvSpPr>
        <p:spPr>
          <a:xfrm>
            <a:off x="1676400" y="2667000"/>
            <a:ext cx="5638800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3600" dirty="0" smtClean="0"/>
              <a:t>The Senate</a:t>
            </a:r>
            <a:endParaRPr lang="en-US" sz="3600" dirty="0"/>
          </a:p>
        </p:txBody>
      </p:sp>
      <p:sp>
        <p:nvSpPr>
          <p:cNvPr id="14" name="TextBox 13"/>
          <p:cNvSpPr txBox="1"/>
          <p:nvPr/>
        </p:nvSpPr>
        <p:spPr>
          <a:xfrm>
            <a:off x="990600" y="304800"/>
            <a:ext cx="7239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Rockwell" pitchFamily="18" charset="0"/>
              </a:rPr>
              <a:t>Let’s play </a:t>
            </a:r>
          </a:p>
          <a:p>
            <a:pPr algn="ctr"/>
            <a:r>
              <a:rPr lang="en-US" sz="4800" dirty="0" smtClean="0">
                <a:solidFill>
                  <a:srgbClr val="000099"/>
                </a:solidFill>
                <a:latin typeface="Rockwell" pitchFamily="18" charset="0"/>
              </a:rPr>
              <a:t>Which Branch</a:t>
            </a:r>
            <a:r>
              <a:rPr lang="en-US" sz="4800" dirty="0" smtClean="0">
                <a:latin typeface="Rockwell" pitchFamily="18" charset="0"/>
              </a:rPr>
              <a:t>?</a:t>
            </a:r>
            <a:endParaRPr lang="en-US" sz="4800" dirty="0">
              <a:latin typeface="Rockwell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304800"/>
            <a:ext cx="7239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Rockwell" pitchFamily="18" charset="0"/>
              </a:rPr>
              <a:t>Let’s play </a:t>
            </a:r>
          </a:p>
          <a:p>
            <a:pPr algn="ctr"/>
            <a:r>
              <a:rPr lang="en-US" sz="4800" dirty="0" smtClean="0">
                <a:solidFill>
                  <a:srgbClr val="000099"/>
                </a:solidFill>
                <a:latin typeface="Rockwell" pitchFamily="18" charset="0"/>
              </a:rPr>
              <a:t>Which Branch</a:t>
            </a:r>
            <a:r>
              <a:rPr lang="en-US" sz="4800" dirty="0" smtClean="0">
                <a:latin typeface="Rockwell" pitchFamily="18" charset="0"/>
              </a:rPr>
              <a:t>?</a:t>
            </a:r>
            <a:endParaRPr lang="en-US" sz="4800" dirty="0">
              <a:latin typeface="Rockwell" pitchFamily="18" charset="0"/>
            </a:endParaRPr>
          </a:p>
        </p:txBody>
      </p:sp>
      <p:grpSp>
        <p:nvGrpSpPr>
          <p:cNvPr id="5" name="Group 10"/>
          <p:cNvGrpSpPr/>
          <p:nvPr/>
        </p:nvGrpSpPr>
        <p:grpSpPr>
          <a:xfrm>
            <a:off x="838200" y="4648200"/>
            <a:ext cx="2133600" cy="1683129"/>
            <a:chOff x="990600" y="4648200"/>
            <a:chExt cx="2133600" cy="1683129"/>
          </a:xfrm>
        </p:grpSpPr>
        <p:pic>
          <p:nvPicPr>
            <p:cNvPr id="3" name="Picture 8" descr="The White House">
              <a:hlinkClick r:id="rId2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990600" y="5181600"/>
              <a:ext cx="2133600" cy="1149729"/>
            </a:xfrm>
            <a:prstGeom prst="rect">
              <a:avLst/>
            </a:prstGeom>
            <a:noFill/>
          </p:spPr>
        </p:pic>
        <p:sp>
          <p:nvSpPr>
            <p:cNvPr id="4" name="TextBox 3"/>
            <p:cNvSpPr txBox="1"/>
            <p:nvPr/>
          </p:nvSpPr>
          <p:spPr>
            <a:xfrm>
              <a:off x="990600" y="4648200"/>
              <a:ext cx="2133600" cy="4572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000099"/>
                  </a:solidFill>
                  <a:latin typeface="Rockwell" pitchFamily="18" charset="0"/>
                </a:rPr>
                <a:t>EXECUTIVE</a:t>
              </a:r>
              <a:endParaRPr lang="en-US" b="1" dirty="0">
                <a:solidFill>
                  <a:srgbClr val="000099"/>
                </a:solidFill>
                <a:latin typeface="Rockwell" pitchFamily="18" charset="0"/>
              </a:endParaRPr>
            </a:p>
          </p:txBody>
        </p:sp>
      </p:grpSp>
      <p:grpSp>
        <p:nvGrpSpPr>
          <p:cNvPr id="8" name="Group 4"/>
          <p:cNvGrpSpPr/>
          <p:nvPr/>
        </p:nvGrpSpPr>
        <p:grpSpPr>
          <a:xfrm>
            <a:off x="6172200" y="4648200"/>
            <a:ext cx="2133600" cy="1683129"/>
            <a:chOff x="6400800" y="381000"/>
            <a:chExt cx="2133600" cy="1683129"/>
          </a:xfrm>
        </p:grpSpPr>
        <p:pic>
          <p:nvPicPr>
            <p:cNvPr id="6" name="Picture 3" descr="The Supreme Court">
              <a:hlinkClick r:id="rId2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400800" y="914400"/>
              <a:ext cx="2133600" cy="1149729"/>
            </a:xfrm>
            <a:prstGeom prst="rect">
              <a:avLst/>
            </a:prstGeom>
            <a:noFill/>
          </p:spPr>
        </p:pic>
        <p:sp>
          <p:nvSpPr>
            <p:cNvPr id="7" name="TextBox 6"/>
            <p:cNvSpPr txBox="1"/>
            <p:nvPr/>
          </p:nvSpPr>
          <p:spPr>
            <a:xfrm>
              <a:off x="6400800" y="381000"/>
              <a:ext cx="2133600" cy="4572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000099"/>
                  </a:solidFill>
                  <a:latin typeface="Rockwell" pitchFamily="18" charset="0"/>
                </a:rPr>
                <a:t>JUDICIAL</a:t>
              </a:r>
              <a:endParaRPr lang="en-US" b="1" dirty="0">
                <a:solidFill>
                  <a:srgbClr val="000099"/>
                </a:solidFill>
                <a:latin typeface="Rockwell" pitchFamily="18" charset="0"/>
              </a:endParaRPr>
            </a:p>
          </p:txBody>
        </p:sp>
      </p:grpSp>
      <p:grpSp>
        <p:nvGrpSpPr>
          <p:cNvPr id="11" name="Group 7"/>
          <p:cNvGrpSpPr/>
          <p:nvPr/>
        </p:nvGrpSpPr>
        <p:grpSpPr>
          <a:xfrm>
            <a:off x="3352800" y="4648200"/>
            <a:ext cx="2362200" cy="1671350"/>
            <a:chOff x="4114800" y="381000"/>
            <a:chExt cx="2362200" cy="1671350"/>
          </a:xfrm>
        </p:grpSpPr>
        <p:sp>
          <p:nvSpPr>
            <p:cNvPr id="9" name="TextBox 8"/>
            <p:cNvSpPr txBox="1"/>
            <p:nvPr/>
          </p:nvSpPr>
          <p:spPr>
            <a:xfrm>
              <a:off x="4114800" y="381000"/>
              <a:ext cx="2362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9A0000"/>
                  </a:solidFill>
                  <a:latin typeface="Rockwell" pitchFamily="18" charset="0"/>
                </a:rPr>
                <a:t>LEGISLATIVE</a:t>
              </a:r>
              <a:endParaRPr lang="en-US" b="1" dirty="0">
                <a:solidFill>
                  <a:srgbClr val="9A0000"/>
                </a:solidFill>
                <a:latin typeface="Rockwell" pitchFamily="18" charset="0"/>
              </a:endParaRPr>
            </a:p>
          </p:txBody>
        </p:sp>
        <p:pic>
          <p:nvPicPr>
            <p:cNvPr id="10" name="Picture 2" descr="The U.S. Capitol">
              <a:hlinkClick r:id="rId5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267200" y="914400"/>
              <a:ext cx="2111596" cy="1137950"/>
            </a:xfrm>
            <a:prstGeom prst="rect">
              <a:avLst/>
            </a:prstGeom>
            <a:noFill/>
          </p:spPr>
        </p:pic>
      </p:grpSp>
      <p:sp>
        <p:nvSpPr>
          <p:cNvPr id="12" name="Rectangle 11"/>
          <p:cNvSpPr/>
          <p:nvPr/>
        </p:nvSpPr>
        <p:spPr>
          <a:xfrm>
            <a:off x="1676400" y="2667000"/>
            <a:ext cx="5638800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3600" dirty="0" smtClean="0"/>
              <a:t>The General Assembly</a:t>
            </a:r>
            <a:endParaRPr lang="en-US" sz="36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0"/>
          <p:cNvGrpSpPr/>
          <p:nvPr/>
        </p:nvGrpSpPr>
        <p:grpSpPr>
          <a:xfrm>
            <a:off x="838200" y="4648200"/>
            <a:ext cx="2133600" cy="1683129"/>
            <a:chOff x="990600" y="4648200"/>
            <a:chExt cx="2133600" cy="1683129"/>
          </a:xfrm>
        </p:grpSpPr>
        <p:pic>
          <p:nvPicPr>
            <p:cNvPr id="3" name="Picture 8" descr="The White House">
              <a:hlinkClick r:id="rId2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990600" y="5181600"/>
              <a:ext cx="2133600" cy="1149729"/>
            </a:xfrm>
            <a:prstGeom prst="rect">
              <a:avLst/>
            </a:prstGeom>
            <a:noFill/>
          </p:spPr>
        </p:pic>
        <p:sp>
          <p:nvSpPr>
            <p:cNvPr id="4" name="TextBox 3"/>
            <p:cNvSpPr txBox="1"/>
            <p:nvPr/>
          </p:nvSpPr>
          <p:spPr>
            <a:xfrm>
              <a:off x="990600" y="4648200"/>
              <a:ext cx="2133600" cy="4572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000099"/>
                  </a:solidFill>
                  <a:latin typeface="Rockwell" pitchFamily="18" charset="0"/>
                </a:rPr>
                <a:t>EXECUTIVE</a:t>
              </a:r>
              <a:endParaRPr lang="en-US" b="1" dirty="0">
                <a:solidFill>
                  <a:srgbClr val="000099"/>
                </a:solidFill>
                <a:latin typeface="Rockwell" pitchFamily="18" charset="0"/>
              </a:endParaRPr>
            </a:p>
          </p:txBody>
        </p:sp>
      </p:grpSp>
      <p:grpSp>
        <p:nvGrpSpPr>
          <p:cNvPr id="8" name="Group 4"/>
          <p:cNvGrpSpPr/>
          <p:nvPr/>
        </p:nvGrpSpPr>
        <p:grpSpPr>
          <a:xfrm>
            <a:off x="6172200" y="4648200"/>
            <a:ext cx="2133600" cy="1683129"/>
            <a:chOff x="6400800" y="381000"/>
            <a:chExt cx="2133600" cy="1683129"/>
          </a:xfrm>
        </p:grpSpPr>
        <p:pic>
          <p:nvPicPr>
            <p:cNvPr id="6" name="Picture 3" descr="The Supreme Court">
              <a:hlinkClick r:id="rId2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400800" y="914400"/>
              <a:ext cx="2133600" cy="1149729"/>
            </a:xfrm>
            <a:prstGeom prst="rect">
              <a:avLst/>
            </a:prstGeom>
            <a:noFill/>
          </p:spPr>
        </p:pic>
        <p:sp>
          <p:nvSpPr>
            <p:cNvPr id="7" name="TextBox 6"/>
            <p:cNvSpPr txBox="1"/>
            <p:nvPr/>
          </p:nvSpPr>
          <p:spPr>
            <a:xfrm>
              <a:off x="6400800" y="381000"/>
              <a:ext cx="2133600" cy="4572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000099"/>
                  </a:solidFill>
                  <a:latin typeface="Rockwell" pitchFamily="18" charset="0"/>
                </a:rPr>
                <a:t>JUDICIAL</a:t>
              </a:r>
              <a:endParaRPr lang="en-US" b="1" dirty="0">
                <a:solidFill>
                  <a:srgbClr val="000099"/>
                </a:solidFill>
                <a:latin typeface="Rockwell" pitchFamily="18" charset="0"/>
              </a:endParaRPr>
            </a:p>
          </p:txBody>
        </p:sp>
      </p:grpSp>
      <p:grpSp>
        <p:nvGrpSpPr>
          <p:cNvPr id="11" name="Group 7"/>
          <p:cNvGrpSpPr/>
          <p:nvPr/>
        </p:nvGrpSpPr>
        <p:grpSpPr>
          <a:xfrm>
            <a:off x="3352800" y="4648200"/>
            <a:ext cx="2362200" cy="1671350"/>
            <a:chOff x="4114800" y="381000"/>
            <a:chExt cx="2362200" cy="1671350"/>
          </a:xfrm>
        </p:grpSpPr>
        <p:sp>
          <p:nvSpPr>
            <p:cNvPr id="9" name="TextBox 8"/>
            <p:cNvSpPr txBox="1"/>
            <p:nvPr/>
          </p:nvSpPr>
          <p:spPr>
            <a:xfrm>
              <a:off x="4114800" y="381000"/>
              <a:ext cx="2362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9A0000"/>
                  </a:solidFill>
                  <a:latin typeface="Rockwell" pitchFamily="18" charset="0"/>
                </a:rPr>
                <a:t>LEGISLATIVE</a:t>
              </a:r>
              <a:endParaRPr lang="en-US" b="1" dirty="0">
                <a:solidFill>
                  <a:srgbClr val="9A0000"/>
                </a:solidFill>
                <a:latin typeface="Rockwell" pitchFamily="18" charset="0"/>
              </a:endParaRPr>
            </a:p>
          </p:txBody>
        </p:sp>
        <p:pic>
          <p:nvPicPr>
            <p:cNvPr id="10" name="Picture 2" descr="The U.S. Capitol">
              <a:hlinkClick r:id="rId5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267200" y="914400"/>
              <a:ext cx="2111596" cy="1137950"/>
            </a:xfrm>
            <a:prstGeom prst="rect">
              <a:avLst/>
            </a:prstGeom>
            <a:noFill/>
          </p:spPr>
        </p:pic>
      </p:grpSp>
      <p:sp>
        <p:nvSpPr>
          <p:cNvPr id="12" name="Rectangle 11"/>
          <p:cNvSpPr/>
          <p:nvPr/>
        </p:nvSpPr>
        <p:spPr>
          <a:xfrm>
            <a:off x="2209800" y="2286000"/>
            <a:ext cx="4572000" cy="1938992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ctr"/>
            <a:r>
              <a:rPr lang="en-US" dirty="0" smtClean="0"/>
              <a:t>I think my state should pass a law making it illegal to move and leave your dog behind. Who should I write a letter to so that I can suggest this law?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990600" y="304800"/>
            <a:ext cx="7239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Rockwell" pitchFamily="18" charset="0"/>
              </a:rPr>
              <a:t>Let’s play </a:t>
            </a:r>
          </a:p>
          <a:p>
            <a:pPr algn="ctr"/>
            <a:r>
              <a:rPr lang="en-US" sz="4800" dirty="0" smtClean="0">
                <a:solidFill>
                  <a:srgbClr val="000099"/>
                </a:solidFill>
                <a:latin typeface="Rockwell" pitchFamily="18" charset="0"/>
              </a:rPr>
              <a:t>Which Branch</a:t>
            </a:r>
            <a:r>
              <a:rPr lang="en-US" sz="4800" dirty="0" smtClean="0">
                <a:latin typeface="Rockwell" pitchFamily="18" charset="0"/>
              </a:rPr>
              <a:t>?</a:t>
            </a:r>
            <a:endParaRPr lang="en-US" sz="4800" dirty="0">
              <a:latin typeface="Rockwell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0"/>
          <p:cNvGrpSpPr/>
          <p:nvPr/>
        </p:nvGrpSpPr>
        <p:grpSpPr>
          <a:xfrm>
            <a:off x="838200" y="4648200"/>
            <a:ext cx="2133600" cy="1683129"/>
            <a:chOff x="990600" y="4648200"/>
            <a:chExt cx="2133600" cy="1683129"/>
          </a:xfrm>
        </p:grpSpPr>
        <p:pic>
          <p:nvPicPr>
            <p:cNvPr id="3" name="Picture 8" descr="The White House">
              <a:hlinkClick r:id="rId2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990600" y="5181600"/>
              <a:ext cx="2133600" cy="1149729"/>
            </a:xfrm>
            <a:prstGeom prst="rect">
              <a:avLst/>
            </a:prstGeom>
            <a:noFill/>
          </p:spPr>
        </p:pic>
        <p:sp>
          <p:nvSpPr>
            <p:cNvPr id="4" name="TextBox 3"/>
            <p:cNvSpPr txBox="1"/>
            <p:nvPr/>
          </p:nvSpPr>
          <p:spPr>
            <a:xfrm>
              <a:off x="990600" y="4648200"/>
              <a:ext cx="2133600" cy="4572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000099"/>
                  </a:solidFill>
                  <a:latin typeface="Rockwell" pitchFamily="18" charset="0"/>
                </a:rPr>
                <a:t>EXECUTIVE</a:t>
              </a:r>
              <a:endParaRPr lang="en-US" b="1" dirty="0">
                <a:solidFill>
                  <a:srgbClr val="000099"/>
                </a:solidFill>
                <a:latin typeface="Rockwell" pitchFamily="18" charset="0"/>
              </a:endParaRPr>
            </a:p>
          </p:txBody>
        </p:sp>
      </p:grpSp>
      <p:grpSp>
        <p:nvGrpSpPr>
          <p:cNvPr id="8" name="Group 4"/>
          <p:cNvGrpSpPr/>
          <p:nvPr/>
        </p:nvGrpSpPr>
        <p:grpSpPr>
          <a:xfrm>
            <a:off x="6172200" y="4648200"/>
            <a:ext cx="2133600" cy="1683129"/>
            <a:chOff x="6400800" y="381000"/>
            <a:chExt cx="2133600" cy="1683129"/>
          </a:xfrm>
        </p:grpSpPr>
        <p:pic>
          <p:nvPicPr>
            <p:cNvPr id="6" name="Picture 3" descr="The Supreme Court">
              <a:hlinkClick r:id="rId4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400800" y="914400"/>
              <a:ext cx="2133600" cy="1149729"/>
            </a:xfrm>
            <a:prstGeom prst="rect">
              <a:avLst/>
            </a:prstGeom>
            <a:noFill/>
          </p:spPr>
        </p:pic>
        <p:sp>
          <p:nvSpPr>
            <p:cNvPr id="7" name="TextBox 6"/>
            <p:cNvSpPr txBox="1"/>
            <p:nvPr/>
          </p:nvSpPr>
          <p:spPr>
            <a:xfrm>
              <a:off x="6400800" y="381000"/>
              <a:ext cx="2133600" cy="4572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000099"/>
                  </a:solidFill>
                  <a:latin typeface="Rockwell" pitchFamily="18" charset="0"/>
                </a:rPr>
                <a:t>JUDICIAL</a:t>
              </a:r>
              <a:endParaRPr lang="en-US" b="1" dirty="0">
                <a:solidFill>
                  <a:srgbClr val="000099"/>
                </a:solidFill>
                <a:latin typeface="Rockwell" pitchFamily="18" charset="0"/>
              </a:endParaRPr>
            </a:p>
          </p:txBody>
        </p:sp>
      </p:grpSp>
      <p:grpSp>
        <p:nvGrpSpPr>
          <p:cNvPr id="11" name="Group 7"/>
          <p:cNvGrpSpPr/>
          <p:nvPr/>
        </p:nvGrpSpPr>
        <p:grpSpPr>
          <a:xfrm>
            <a:off x="3352800" y="4648200"/>
            <a:ext cx="2362200" cy="1671350"/>
            <a:chOff x="4114800" y="381000"/>
            <a:chExt cx="2362200" cy="1671350"/>
          </a:xfrm>
        </p:grpSpPr>
        <p:sp>
          <p:nvSpPr>
            <p:cNvPr id="9" name="TextBox 8"/>
            <p:cNvSpPr txBox="1"/>
            <p:nvPr/>
          </p:nvSpPr>
          <p:spPr>
            <a:xfrm>
              <a:off x="4114800" y="381000"/>
              <a:ext cx="2362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9A0000"/>
                  </a:solidFill>
                  <a:latin typeface="Rockwell" pitchFamily="18" charset="0"/>
                </a:rPr>
                <a:t>LEGISLATIVE</a:t>
              </a:r>
              <a:endParaRPr lang="en-US" b="1" dirty="0">
                <a:solidFill>
                  <a:srgbClr val="9A0000"/>
                </a:solidFill>
                <a:latin typeface="Rockwell" pitchFamily="18" charset="0"/>
              </a:endParaRPr>
            </a:p>
          </p:txBody>
        </p:sp>
        <p:pic>
          <p:nvPicPr>
            <p:cNvPr id="10" name="Picture 2" descr="The U.S. Capitol">
              <a:hlinkClick r:id="rId2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267200" y="914400"/>
              <a:ext cx="2111596" cy="1137950"/>
            </a:xfrm>
            <a:prstGeom prst="rect">
              <a:avLst/>
            </a:prstGeom>
            <a:noFill/>
          </p:spPr>
        </p:pic>
      </p:grpSp>
      <p:sp>
        <p:nvSpPr>
          <p:cNvPr id="12" name="TextBox 11"/>
          <p:cNvSpPr txBox="1"/>
          <p:nvPr/>
        </p:nvSpPr>
        <p:spPr>
          <a:xfrm>
            <a:off x="990600" y="304800"/>
            <a:ext cx="7239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Rockwell" pitchFamily="18" charset="0"/>
              </a:rPr>
              <a:t>Let’s play </a:t>
            </a:r>
          </a:p>
          <a:p>
            <a:pPr algn="ctr"/>
            <a:r>
              <a:rPr lang="en-US" sz="4800" dirty="0" smtClean="0">
                <a:solidFill>
                  <a:srgbClr val="000099"/>
                </a:solidFill>
                <a:latin typeface="Rockwell" pitchFamily="18" charset="0"/>
              </a:rPr>
              <a:t>Which Branch</a:t>
            </a:r>
            <a:r>
              <a:rPr lang="en-US" sz="4800" dirty="0" smtClean="0">
                <a:latin typeface="Rockwell" pitchFamily="18" charset="0"/>
              </a:rPr>
              <a:t>?</a:t>
            </a:r>
            <a:endParaRPr lang="en-US" sz="4800" dirty="0">
              <a:latin typeface="Rockwell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209800" y="2286000"/>
            <a:ext cx="4572000" cy="1569660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ctr"/>
            <a:r>
              <a:rPr lang="en-US" dirty="0" smtClean="0"/>
              <a:t>We want the city of Lilburn to build a swimming pool at Lilburn Park. Who can we call to make this suggestion?</a:t>
            </a:r>
            <a:endParaRPr 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0"/>
          <p:cNvGrpSpPr/>
          <p:nvPr/>
        </p:nvGrpSpPr>
        <p:grpSpPr>
          <a:xfrm>
            <a:off x="838200" y="4648200"/>
            <a:ext cx="2133600" cy="1683129"/>
            <a:chOff x="990600" y="4648200"/>
            <a:chExt cx="2133600" cy="1683129"/>
          </a:xfrm>
        </p:grpSpPr>
        <p:pic>
          <p:nvPicPr>
            <p:cNvPr id="3" name="Picture 8" descr="The White House">
              <a:hlinkClick r:id="rId2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990600" y="5181600"/>
              <a:ext cx="2133600" cy="1149729"/>
            </a:xfrm>
            <a:prstGeom prst="rect">
              <a:avLst/>
            </a:prstGeom>
            <a:noFill/>
          </p:spPr>
        </p:pic>
        <p:sp>
          <p:nvSpPr>
            <p:cNvPr id="4" name="TextBox 3"/>
            <p:cNvSpPr txBox="1"/>
            <p:nvPr/>
          </p:nvSpPr>
          <p:spPr>
            <a:xfrm>
              <a:off x="990600" y="4648200"/>
              <a:ext cx="2133600" cy="4572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000099"/>
                  </a:solidFill>
                  <a:latin typeface="Rockwell" pitchFamily="18" charset="0"/>
                </a:rPr>
                <a:t>EXECUTIVE</a:t>
              </a:r>
              <a:endParaRPr lang="en-US" b="1" dirty="0">
                <a:solidFill>
                  <a:srgbClr val="000099"/>
                </a:solidFill>
                <a:latin typeface="Rockwell" pitchFamily="18" charset="0"/>
              </a:endParaRPr>
            </a:p>
          </p:txBody>
        </p:sp>
      </p:grpSp>
      <p:grpSp>
        <p:nvGrpSpPr>
          <p:cNvPr id="8" name="Group 4"/>
          <p:cNvGrpSpPr/>
          <p:nvPr/>
        </p:nvGrpSpPr>
        <p:grpSpPr>
          <a:xfrm>
            <a:off x="6172200" y="4648200"/>
            <a:ext cx="2133600" cy="1683129"/>
            <a:chOff x="6400800" y="381000"/>
            <a:chExt cx="2133600" cy="1683129"/>
          </a:xfrm>
        </p:grpSpPr>
        <p:pic>
          <p:nvPicPr>
            <p:cNvPr id="6" name="Picture 3" descr="The Supreme Court">
              <a:hlinkClick r:id="rId4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400800" y="914400"/>
              <a:ext cx="2133600" cy="1149729"/>
            </a:xfrm>
            <a:prstGeom prst="rect">
              <a:avLst/>
            </a:prstGeom>
            <a:noFill/>
          </p:spPr>
        </p:pic>
        <p:sp>
          <p:nvSpPr>
            <p:cNvPr id="7" name="TextBox 6"/>
            <p:cNvSpPr txBox="1"/>
            <p:nvPr/>
          </p:nvSpPr>
          <p:spPr>
            <a:xfrm>
              <a:off x="6400800" y="381000"/>
              <a:ext cx="2133600" cy="4572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000099"/>
                  </a:solidFill>
                  <a:latin typeface="Rockwell" pitchFamily="18" charset="0"/>
                </a:rPr>
                <a:t>JUDICIAL</a:t>
              </a:r>
              <a:endParaRPr lang="en-US" b="1" dirty="0">
                <a:solidFill>
                  <a:srgbClr val="000099"/>
                </a:solidFill>
                <a:latin typeface="Rockwell" pitchFamily="18" charset="0"/>
              </a:endParaRPr>
            </a:p>
          </p:txBody>
        </p:sp>
      </p:grpSp>
      <p:grpSp>
        <p:nvGrpSpPr>
          <p:cNvPr id="11" name="Group 7"/>
          <p:cNvGrpSpPr/>
          <p:nvPr/>
        </p:nvGrpSpPr>
        <p:grpSpPr>
          <a:xfrm>
            <a:off x="3352800" y="4648200"/>
            <a:ext cx="2362200" cy="1671350"/>
            <a:chOff x="4114800" y="381000"/>
            <a:chExt cx="2362200" cy="1671350"/>
          </a:xfrm>
        </p:grpSpPr>
        <p:sp>
          <p:nvSpPr>
            <p:cNvPr id="9" name="TextBox 8"/>
            <p:cNvSpPr txBox="1"/>
            <p:nvPr/>
          </p:nvSpPr>
          <p:spPr>
            <a:xfrm>
              <a:off x="4114800" y="381000"/>
              <a:ext cx="2362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9A0000"/>
                  </a:solidFill>
                  <a:latin typeface="Rockwell" pitchFamily="18" charset="0"/>
                </a:rPr>
                <a:t>LEGISLATIVE</a:t>
              </a:r>
              <a:endParaRPr lang="en-US" b="1" dirty="0">
                <a:solidFill>
                  <a:srgbClr val="9A0000"/>
                </a:solidFill>
                <a:latin typeface="Rockwell" pitchFamily="18" charset="0"/>
              </a:endParaRPr>
            </a:p>
          </p:txBody>
        </p:sp>
        <p:pic>
          <p:nvPicPr>
            <p:cNvPr id="10" name="Picture 2" descr="The U.S. Capitol">
              <a:hlinkClick r:id="rId2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267200" y="914400"/>
              <a:ext cx="2111596" cy="1137950"/>
            </a:xfrm>
            <a:prstGeom prst="rect">
              <a:avLst/>
            </a:prstGeom>
            <a:noFill/>
          </p:spPr>
        </p:pic>
      </p:grpSp>
      <p:sp>
        <p:nvSpPr>
          <p:cNvPr id="12" name="TextBox 11"/>
          <p:cNvSpPr txBox="1"/>
          <p:nvPr/>
        </p:nvSpPr>
        <p:spPr>
          <a:xfrm>
            <a:off x="990600" y="304800"/>
            <a:ext cx="7239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Rockwell" pitchFamily="18" charset="0"/>
              </a:rPr>
              <a:t>Let’s play </a:t>
            </a:r>
          </a:p>
          <a:p>
            <a:pPr algn="ctr"/>
            <a:r>
              <a:rPr lang="en-US" sz="4800" dirty="0" smtClean="0">
                <a:solidFill>
                  <a:srgbClr val="000099"/>
                </a:solidFill>
                <a:latin typeface="Rockwell" pitchFamily="18" charset="0"/>
              </a:rPr>
              <a:t>Which Branch</a:t>
            </a:r>
            <a:r>
              <a:rPr lang="en-US" sz="4800" dirty="0" smtClean="0">
                <a:latin typeface="Rockwell" pitchFamily="18" charset="0"/>
              </a:rPr>
              <a:t>?</a:t>
            </a:r>
            <a:endParaRPr lang="en-US" sz="4800" dirty="0">
              <a:latin typeface="Rockwell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209800" y="2133600"/>
            <a:ext cx="4572000" cy="2308324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ctr"/>
            <a:r>
              <a:rPr lang="en-US" dirty="0" smtClean="0"/>
              <a:t>A man is driving to Florida for vacation. He is driving too fast on the highway and gets a speeding ticket. Which branch of Florida’s government will he report to so he can take care of his ticket?</a:t>
            </a:r>
            <a:endParaRPr 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0"/>
          <p:cNvGrpSpPr/>
          <p:nvPr/>
        </p:nvGrpSpPr>
        <p:grpSpPr>
          <a:xfrm>
            <a:off x="838200" y="4648200"/>
            <a:ext cx="2133600" cy="1683129"/>
            <a:chOff x="990600" y="4648200"/>
            <a:chExt cx="2133600" cy="1683129"/>
          </a:xfrm>
        </p:grpSpPr>
        <p:pic>
          <p:nvPicPr>
            <p:cNvPr id="3" name="Picture 8" descr="The White House">
              <a:hlinkClick r:id="rId2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990600" y="5181600"/>
              <a:ext cx="2133600" cy="1149729"/>
            </a:xfrm>
            <a:prstGeom prst="rect">
              <a:avLst/>
            </a:prstGeom>
            <a:noFill/>
          </p:spPr>
        </p:pic>
        <p:sp>
          <p:nvSpPr>
            <p:cNvPr id="4" name="TextBox 3"/>
            <p:cNvSpPr txBox="1"/>
            <p:nvPr/>
          </p:nvSpPr>
          <p:spPr>
            <a:xfrm>
              <a:off x="990600" y="4648200"/>
              <a:ext cx="2133600" cy="4572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000099"/>
                  </a:solidFill>
                  <a:latin typeface="Rockwell" pitchFamily="18" charset="0"/>
                </a:rPr>
                <a:t>EXECUTIVE</a:t>
              </a:r>
              <a:endParaRPr lang="en-US" b="1" dirty="0">
                <a:solidFill>
                  <a:srgbClr val="000099"/>
                </a:solidFill>
                <a:latin typeface="Rockwell" pitchFamily="18" charset="0"/>
              </a:endParaRPr>
            </a:p>
          </p:txBody>
        </p:sp>
      </p:grpSp>
      <p:grpSp>
        <p:nvGrpSpPr>
          <p:cNvPr id="8" name="Group 4"/>
          <p:cNvGrpSpPr/>
          <p:nvPr/>
        </p:nvGrpSpPr>
        <p:grpSpPr>
          <a:xfrm>
            <a:off x="6172200" y="4648200"/>
            <a:ext cx="2133600" cy="1683129"/>
            <a:chOff x="6400800" y="381000"/>
            <a:chExt cx="2133600" cy="1683129"/>
          </a:xfrm>
        </p:grpSpPr>
        <p:pic>
          <p:nvPicPr>
            <p:cNvPr id="6" name="Picture 3" descr="The Supreme Court">
              <a:hlinkClick r:id="rId4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400800" y="914400"/>
              <a:ext cx="2133600" cy="1149729"/>
            </a:xfrm>
            <a:prstGeom prst="rect">
              <a:avLst/>
            </a:prstGeom>
            <a:noFill/>
          </p:spPr>
        </p:pic>
        <p:sp>
          <p:nvSpPr>
            <p:cNvPr id="7" name="TextBox 6"/>
            <p:cNvSpPr txBox="1"/>
            <p:nvPr/>
          </p:nvSpPr>
          <p:spPr>
            <a:xfrm>
              <a:off x="6400800" y="381000"/>
              <a:ext cx="2133600" cy="4572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000099"/>
                  </a:solidFill>
                  <a:latin typeface="Rockwell" pitchFamily="18" charset="0"/>
                </a:rPr>
                <a:t>JUDICIAL</a:t>
              </a:r>
              <a:endParaRPr lang="en-US" b="1" dirty="0">
                <a:solidFill>
                  <a:srgbClr val="000099"/>
                </a:solidFill>
                <a:latin typeface="Rockwell" pitchFamily="18" charset="0"/>
              </a:endParaRPr>
            </a:p>
          </p:txBody>
        </p:sp>
      </p:grpSp>
      <p:grpSp>
        <p:nvGrpSpPr>
          <p:cNvPr id="11" name="Group 7"/>
          <p:cNvGrpSpPr/>
          <p:nvPr/>
        </p:nvGrpSpPr>
        <p:grpSpPr>
          <a:xfrm>
            <a:off x="3352800" y="4648200"/>
            <a:ext cx="2362200" cy="1671350"/>
            <a:chOff x="4114800" y="381000"/>
            <a:chExt cx="2362200" cy="1671350"/>
          </a:xfrm>
        </p:grpSpPr>
        <p:sp>
          <p:nvSpPr>
            <p:cNvPr id="9" name="TextBox 8"/>
            <p:cNvSpPr txBox="1"/>
            <p:nvPr/>
          </p:nvSpPr>
          <p:spPr>
            <a:xfrm>
              <a:off x="4114800" y="381000"/>
              <a:ext cx="2362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9A0000"/>
                  </a:solidFill>
                  <a:latin typeface="Rockwell" pitchFamily="18" charset="0"/>
                </a:rPr>
                <a:t>LEGISLATIVE</a:t>
              </a:r>
              <a:endParaRPr lang="en-US" b="1" dirty="0">
                <a:solidFill>
                  <a:srgbClr val="9A0000"/>
                </a:solidFill>
                <a:latin typeface="Rockwell" pitchFamily="18" charset="0"/>
              </a:endParaRPr>
            </a:p>
          </p:txBody>
        </p:sp>
        <p:pic>
          <p:nvPicPr>
            <p:cNvPr id="10" name="Picture 2" descr="The U.S. Capitol">
              <a:hlinkClick r:id="rId4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267200" y="914400"/>
              <a:ext cx="2111596" cy="1137950"/>
            </a:xfrm>
            <a:prstGeom prst="rect">
              <a:avLst/>
            </a:prstGeom>
            <a:noFill/>
          </p:spPr>
        </p:pic>
      </p:grpSp>
      <p:sp>
        <p:nvSpPr>
          <p:cNvPr id="12" name="TextBox 11"/>
          <p:cNvSpPr txBox="1"/>
          <p:nvPr/>
        </p:nvSpPr>
        <p:spPr>
          <a:xfrm>
            <a:off x="990600" y="304800"/>
            <a:ext cx="7239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Rockwell" pitchFamily="18" charset="0"/>
              </a:rPr>
              <a:t>Let’s play </a:t>
            </a:r>
          </a:p>
          <a:p>
            <a:pPr algn="ctr"/>
            <a:r>
              <a:rPr lang="en-US" sz="4800" dirty="0" smtClean="0">
                <a:solidFill>
                  <a:srgbClr val="000099"/>
                </a:solidFill>
                <a:latin typeface="Rockwell" pitchFamily="18" charset="0"/>
              </a:rPr>
              <a:t>Which Branch</a:t>
            </a:r>
            <a:r>
              <a:rPr lang="en-US" sz="4800" dirty="0" smtClean="0">
                <a:latin typeface="Rockwell" pitchFamily="18" charset="0"/>
              </a:rPr>
              <a:t>?</a:t>
            </a:r>
            <a:endParaRPr lang="en-US" sz="4800" dirty="0">
              <a:latin typeface="Rockwell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209800" y="2286000"/>
            <a:ext cx="4572000" cy="1569660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ctr"/>
            <a:r>
              <a:rPr lang="en-US" dirty="0" smtClean="0"/>
              <a:t>All teachers in Georgia just received a raise. Who should they thank for paying them more money?</a:t>
            </a:r>
            <a:endParaRPr 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0"/>
          <p:cNvGrpSpPr/>
          <p:nvPr/>
        </p:nvGrpSpPr>
        <p:grpSpPr>
          <a:xfrm>
            <a:off x="838200" y="4648200"/>
            <a:ext cx="2133600" cy="1683129"/>
            <a:chOff x="990600" y="4648200"/>
            <a:chExt cx="2133600" cy="1683129"/>
          </a:xfrm>
        </p:grpSpPr>
        <p:pic>
          <p:nvPicPr>
            <p:cNvPr id="3" name="Picture 8" descr="The White House">
              <a:hlinkClick r:id="rId2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990600" y="5181600"/>
              <a:ext cx="2133600" cy="1149729"/>
            </a:xfrm>
            <a:prstGeom prst="rect">
              <a:avLst/>
            </a:prstGeom>
            <a:noFill/>
          </p:spPr>
        </p:pic>
        <p:sp>
          <p:nvSpPr>
            <p:cNvPr id="4" name="TextBox 3"/>
            <p:cNvSpPr txBox="1"/>
            <p:nvPr/>
          </p:nvSpPr>
          <p:spPr>
            <a:xfrm>
              <a:off x="990600" y="4648200"/>
              <a:ext cx="2133600" cy="4572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000099"/>
                  </a:solidFill>
                  <a:latin typeface="Rockwell" pitchFamily="18" charset="0"/>
                </a:rPr>
                <a:t>EXECUTIVE</a:t>
              </a:r>
              <a:endParaRPr lang="en-US" b="1" dirty="0">
                <a:solidFill>
                  <a:srgbClr val="000099"/>
                </a:solidFill>
                <a:latin typeface="Rockwell" pitchFamily="18" charset="0"/>
              </a:endParaRPr>
            </a:p>
          </p:txBody>
        </p:sp>
      </p:grpSp>
      <p:grpSp>
        <p:nvGrpSpPr>
          <p:cNvPr id="8" name="Group 4"/>
          <p:cNvGrpSpPr/>
          <p:nvPr/>
        </p:nvGrpSpPr>
        <p:grpSpPr>
          <a:xfrm>
            <a:off x="6172200" y="4648200"/>
            <a:ext cx="2133600" cy="1683129"/>
            <a:chOff x="6400800" y="381000"/>
            <a:chExt cx="2133600" cy="1683129"/>
          </a:xfrm>
        </p:grpSpPr>
        <p:pic>
          <p:nvPicPr>
            <p:cNvPr id="6" name="Picture 3" descr="The Supreme Court">
              <a:hlinkClick r:id="rId4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400800" y="914400"/>
              <a:ext cx="2133600" cy="1149729"/>
            </a:xfrm>
            <a:prstGeom prst="rect">
              <a:avLst/>
            </a:prstGeom>
            <a:noFill/>
          </p:spPr>
        </p:pic>
        <p:sp>
          <p:nvSpPr>
            <p:cNvPr id="7" name="TextBox 6"/>
            <p:cNvSpPr txBox="1"/>
            <p:nvPr/>
          </p:nvSpPr>
          <p:spPr>
            <a:xfrm>
              <a:off x="6400800" y="381000"/>
              <a:ext cx="2133600" cy="4572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000099"/>
                  </a:solidFill>
                  <a:latin typeface="Rockwell" pitchFamily="18" charset="0"/>
                </a:rPr>
                <a:t>JUDICIAL</a:t>
              </a:r>
              <a:endParaRPr lang="en-US" b="1" dirty="0">
                <a:solidFill>
                  <a:srgbClr val="000099"/>
                </a:solidFill>
                <a:latin typeface="Rockwell" pitchFamily="18" charset="0"/>
              </a:endParaRPr>
            </a:p>
          </p:txBody>
        </p:sp>
      </p:grpSp>
      <p:grpSp>
        <p:nvGrpSpPr>
          <p:cNvPr id="11" name="Group 7"/>
          <p:cNvGrpSpPr/>
          <p:nvPr/>
        </p:nvGrpSpPr>
        <p:grpSpPr>
          <a:xfrm>
            <a:off x="3352800" y="4648200"/>
            <a:ext cx="2362200" cy="1671350"/>
            <a:chOff x="4114800" y="381000"/>
            <a:chExt cx="2362200" cy="1671350"/>
          </a:xfrm>
        </p:grpSpPr>
        <p:sp>
          <p:nvSpPr>
            <p:cNvPr id="9" name="TextBox 8"/>
            <p:cNvSpPr txBox="1"/>
            <p:nvPr/>
          </p:nvSpPr>
          <p:spPr>
            <a:xfrm>
              <a:off x="4114800" y="381000"/>
              <a:ext cx="2362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9A0000"/>
                  </a:solidFill>
                  <a:latin typeface="Rockwell" pitchFamily="18" charset="0"/>
                </a:rPr>
                <a:t>LEGISLATIVE</a:t>
              </a:r>
              <a:endParaRPr lang="en-US" b="1" dirty="0">
                <a:solidFill>
                  <a:srgbClr val="9A0000"/>
                </a:solidFill>
                <a:latin typeface="Rockwell" pitchFamily="18" charset="0"/>
              </a:endParaRPr>
            </a:p>
          </p:txBody>
        </p:sp>
        <p:pic>
          <p:nvPicPr>
            <p:cNvPr id="10" name="Picture 2" descr="The U.S. Capitol">
              <a:hlinkClick r:id="rId2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267200" y="914400"/>
              <a:ext cx="2111596" cy="1137950"/>
            </a:xfrm>
            <a:prstGeom prst="rect">
              <a:avLst/>
            </a:prstGeom>
            <a:noFill/>
          </p:spPr>
        </p:pic>
      </p:grpSp>
      <p:sp>
        <p:nvSpPr>
          <p:cNvPr id="12" name="TextBox 11"/>
          <p:cNvSpPr txBox="1"/>
          <p:nvPr/>
        </p:nvSpPr>
        <p:spPr>
          <a:xfrm>
            <a:off x="990600" y="304800"/>
            <a:ext cx="7239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Rockwell" pitchFamily="18" charset="0"/>
              </a:rPr>
              <a:t>Let’s play </a:t>
            </a:r>
          </a:p>
          <a:p>
            <a:pPr algn="ctr"/>
            <a:r>
              <a:rPr lang="en-US" sz="4800" dirty="0" smtClean="0">
                <a:solidFill>
                  <a:srgbClr val="000099"/>
                </a:solidFill>
                <a:latin typeface="Rockwell" pitchFamily="18" charset="0"/>
              </a:rPr>
              <a:t>Which Branch</a:t>
            </a:r>
            <a:r>
              <a:rPr lang="en-US" sz="4800" dirty="0" smtClean="0">
                <a:latin typeface="Rockwell" pitchFamily="18" charset="0"/>
              </a:rPr>
              <a:t>?</a:t>
            </a:r>
            <a:endParaRPr lang="en-US" sz="4800" dirty="0">
              <a:latin typeface="Rockwell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209800" y="2209800"/>
            <a:ext cx="4572000" cy="2308324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ctr"/>
            <a:r>
              <a:rPr lang="en-US" dirty="0" smtClean="0"/>
              <a:t>A woman in Gwinnett County stole something from Wal-Mart. The police catch her and take her to jail. When she goes to court what branch of government will take care of her trial?</a:t>
            </a:r>
            <a:endParaRPr 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0"/>
          <p:cNvGrpSpPr/>
          <p:nvPr/>
        </p:nvGrpSpPr>
        <p:grpSpPr>
          <a:xfrm>
            <a:off x="838200" y="4648200"/>
            <a:ext cx="2133600" cy="1683129"/>
            <a:chOff x="990600" y="4648200"/>
            <a:chExt cx="2133600" cy="1683129"/>
          </a:xfrm>
        </p:grpSpPr>
        <p:pic>
          <p:nvPicPr>
            <p:cNvPr id="3" name="Picture 8" descr="The White House">
              <a:hlinkClick r:id="rId2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990600" y="5181600"/>
              <a:ext cx="2133600" cy="1149729"/>
            </a:xfrm>
            <a:prstGeom prst="rect">
              <a:avLst/>
            </a:prstGeom>
            <a:noFill/>
          </p:spPr>
        </p:pic>
        <p:sp>
          <p:nvSpPr>
            <p:cNvPr id="4" name="TextBox 3"/>
            <p:cNvSpPr txBox="1"/>
            <p:nvPr/>
          </p:nvSpPr>
          <p:spPr>
            <a:xfrm>
              <a:off x="990600" y="4648200"/>
              <a:ext cx="2133600" cy="4572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000099"/>
                  </a:solidFill>
                  <a:latin typeface="Rockwell" pitchFamily="18" charset="0"/>
                </a:rPr>
                <a:t>EXECUTIVE</a:t>
              </a:r>
              <a:endParaRPr lang="en-US" b="1" dirty="0">
                <a:solidFill>
                  <a:srgbClr val="000099"/>
                </a:solidFill>
                <a:latin typeface="Rockwell" pitchFamily="18" charset="0"/>
              </a:endParaRPr>
            </a:p>
          </p:txBody>
        </p:sp>
      </p:grpSp>
      <p:grpSp>
        <p:nvGrpSpPr>
          <p:cNvPr id="8" name="Group 4"/>
          <p:cNvGrpSpPr/>
          <p:nvPr/>
        </p:nvGrpSpPr>
        <p:grpSpPr>
          <a:xfrm>
            <a:off x="6172200" y="4648200"/>
            <a:ext cx="2133600" cy="1683129"/>
            <a:chOff x="6400800" y="381000"/>
            <a:chExt cx="2133600" cy="1683129"/>
          </a:xfrm>
        </p:grpSpPr>
        <p:pic>
          <p:nvPicPr>
            <p:cNvPr id="6" name="Picture 3" descr="The Supreme Court">
              <a:hlinkClick r:id="rId2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400800" y="914400"/>
              <a:ext cx="2133600" cy="1149729"/>
            </a:xfrm>
            <a:prstGeom prst="rect">
              <a:avLst/>
            </a:prstGeom>
            <a:noFill/>
          </p:spPr>
        </p:pic>
        <p:sp>
          <p:nvSpPr>
            <p:cNvPr id="7" name="TextBox 6"/>
            <p:cNvSpPr txBox="1"/>
            <p:nvPr/>
          </p:nvSpPr>
          <p:spPr>
            <a:xfrm>
              <a:off x="6400800" y="381000"/>
              <a:ext cx="2133600" cy="4572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000099"/>
                  </a:solidFill>
                  <a:latin typeface="Rockwell" pitchFamily="18" charset="0"/>
                </a:rPr>
                <a:t>JUDICIAL</a:t>
              </a:r>
              <a:endParaRPr lang="en-US" b="1" dirty="0">
                <a:solidFill>
                  <a:srgbClr val="000099"/>
                </a:solidFill>
                <a:latin typeface="Rockwell" pitchFamily="18" charset="0"/>
              </a:endParaRPr>
            </a:p>
          </p:txBody>
        </p:sp>
      </p:grpSp>
      <p:grpSp>
        <p:nvGrpSpPr>
          <p:cNvPr id="11" name="Group 7"/>
          <p:cNvGrpSpPr/>
          <p:nvPr/>
        </p:nvGrpSpPr>
        <p:grpSpPr>
          <a:xfrm>
            <a:off x="3352800" y="4648200"/>
            <a:ext cx="2362200" cy="1671350"/>
            <a:chOff x="4114800" y="381000"/>
            <a:chExt cx="2362200" cy="1671350"/>
          </a:xfrm>
        </p:grpSpPr>
        <p:sp>
          <p:nvSpPr>
            <p:cNvPr id="9" name="TextBox 8"/>
            <p:cNvSpPr txBox="1"/>
            <p:nvPr/>
          </p:nvSpPr>
          <p:spPr>
            <a:xfrm>
              <a:off x="4114800" y="381000"/>
              <a:ext cx="2362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9A0000"/>
                  </a:solidFill>
                  <a:latin typeface="Rockwell" pitchFamily="18" charset="0"/>
                </a:rPr>
                <a:t>LEGISLATIVE</a:t>
              </a:r>
              <a:endParaRPr lang="en-US" b="1" dirty="0">
                <a:solidFill>
                  <a:srgbClr val="9A0000"/>
                </a:solidFill>
                <a:latin typeface="Rockwell" pitchFamily="18" charset="0"/>
              </a:endParaRPr>
            </a:p>
          </p:txBody>
        </p:sp>
        <p:pic>
          <p:nvPicPr>
            <p:cNvPr id="10" name="Picture 2" descr="The U.S. Capitol">
              <a:hlinkClick r:id="rId5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267200" y="914400"/>
              <a:ext cx="2111596" cy="1137950"/>
            </a:xfrm>
            <a:prstGeom prst="rect">
              <a:avLst/>
            </a:prstGeom>
            <a:noFill/>
          </p:spPr>
        </p:pic>
      </p:grpSp>
      <p:sp>
        <p:nvSpPr>
          <p:cNvPr id="12" name="TextBox 11"/>
          <p:cNvSpPr txBox="1"/>
          <p:nvPr/>
        </p:nvSpPr>
        <p:spPr>
          <a:xfrm>
            <a:off x="990600" y="304800"/>
            <a:ext cx="7239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Rockwell" pitchFamily="18" charset="0"/>
              </a:rPr>
              <a:t>Let’s play </a:t>
            </a:r>
          </a:p>
          <a:p>
            <a:pPr algn="ctr"/>
            <a:r>
              <a:rPr lang="en-US" sz="4800" dirty="0" smtClean="0">
                <a:solidFill>
                  <a:srgbClr val="000099"/>
                </a:solidFill>
                <a:latin typeface="Rockwell" pitchFamily="18" charset="0"/>
              </a:rPr>
              <a:t>Which Branch</a:t>
            </a:r>
            <a:r>
              <a:rPr lang="en-US" sz="4800" dirty="0" smtClean="0">
                <a:latin typeface="Rockwell" pitchFamily="18" charset="0"/>
              </a:rPr>
              <a:t>?</a:t>
            </a:r>
            <a:endParaRPr lang="en-US" sz="4800" dirty="0">
              <a:latin typeface="Rockwell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209800" y="2286000"/>
            <a:ext cx="4572000" cy="830997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ctr"/>
            <a:r>
              <a:rPr lang="en-US" dirty="0" smtClean="0"/>
              <a:t>This branch makes laws for the </a:t>
            </a:r>
          </a:p>
          <a:p>
            <a:pPr algn="ctr"/>
            <a:r>
              <a:rPr lang="en-US" dirty="0" smtClean="0"/>
              <a:t>country.</a:t>
            </a:r>
            <a:endParaRPr 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7" name="Group 5"/>
          <p:cNvGrpSpPr>
            <a:grpSpLocks/>
          </p:cNvGrpSpPr>
          <p:nvPr/>
        </p:nvGrpSpPr>
        <p:grpSpPr bwMode="auto">
          <a:xfrm>
            <a:off x="1143000" y="1090613"/>
            <a:ext cx="6858000" cy="4678362"/>
            <a:chOff x="0" y="0"/>
            <a:chExt cx="4320" cy="2947"/>
          </a:xfrm>
        </p:grpSpPr>
        <p:sp>
          <p:nvSpPr>
            <p:cNvPr id="3076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4320" cy="294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074" name="Rectangle 2"/>
            <p:cNvSpPr>
              <a:spLocks noChangeArrowheads="1"/>
            </p:cNvSpPr>
            <p:nvPr/>
          </p:nvSpPr>
          <p:spPr bwMode="auto">
            <a:xfrm>
              <a:off x="0" y="0"/>
              <a:ext cx="4320" cy="294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r>
                <a:rPr lang="en-US"/>
                <a:t>  </a:t>
              </a:r>
              <a:r>
                <a:rPr lang="en-US" sz="25300"/>
                <a:t> </a:t>
              </a:r>
              <a:r>
                <a:rPr lang="en-US"/>
                <a:t>                                                                                  </a:t>
              </a:r>
            </a:p>
            <a:p>
              <a:pPr algn="ctr" eaLnBrk="0" hangingPunct="0"/>
              <a:endParaRPr lang="en-US"/>
            </a:p>
          </p:txBody>
        </p:sp>
      </p:grpSp>
      <p:pic>
        <p:nvPicPr>
          <p:cNvPr id="3075" name="Picture 3" descr="Diagram:  Branches of Governmen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066800"/>
            <a:ext cx="8610600" cy="5478463"/>
          </a:xfrm>
          <a:prstGeom prst="rect">
            <a:avLst/>
          </a:prstGeom>
          <a:noFill/>
        </p:spPr>
      </p:pic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381000" y="304800"/>
            <a:ext cx="8382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 smtClean="0">
                <a:latin typeface="Arial" charset="0"/>
              </a:rPr>
              <a:t>Who works in each branch of the </a:t>
            </a:r>
            <a:r>
              <a:rPr lang="en-US" b="1" dirty="0" smtClean="0">
                <a:solidFill>
                  <a:srgbClr val="000099"/>
                </a:solidFill>
                <a:latin typeface="Arial" charset="0"/>
              </a:rPr>
              <a:t>national</a:t>
            </a:r>
            <a:r>
              <a:rPr lang="en-US" b="1" dirty="0" smtClean="0">
                <a:latin typeface="Arial" charset="0"/>
              </a:rPr>
              <a:t> government?</a:t>
            </a:r>
            <a:endParaRPr lang="en-US" b="1" dirty="0">
              <a:latin typeface="Arial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0"/>
          <p:cNvGrpSpPr/>
          <p:nvPr/>
        </p:nvGrpSpPr>
        <p:grpSpPr>
          <a:xfrm>
            <a:off x="838200" y="4648200"/>
            <a:ext cx="2133600" cy="1683129"/>
            <a:chOff x="990600" y="4648200"/>
            <a:chExt cx="2133600" cy="1683129"/>
          </a:xfrm>
        </p:grpSpPr>
        <p:pic>
          <p:nvPicPr>
            <p:cNvPr id="3" name="Picture 8" descr="The White House">
              <a:hlinkClick r:id="rId2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990600" y="5181600"/>
              <a:ext cx="2133600" cy="1149729"/>
            </a:xfrm>
            <a:prstGeom prst="rect">
              <a:avLst/>
            </a:prstGeom>
            <a:noFill/>
          </p:spPr>
        </p:pic>
        <p:sp>
          <p:nvSpPr>
            <p:cNvPr id="4" name="TextBox 3"/>
            <p:cNvSpPr txBox="1"/>
            <p:nvPr/>
          </p:nvSpPr>
          <p:spPr>
            <a:xfrm>
              <a:off x="990600" y="4648200"/>
              <a:ext cx="2133600" cy="4572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000099"/>
                  </a:solidFill>
                  <a:latin typeface="Rockwell" pitchFamily="18" charset="0"/>
                </a:rPr>
                <a:t>EXECUTIVE</a:t>
              </a:r>
              <a:endParaRPr lang="en-US" b="1" dirty="0">
                <a:solidFill>
                  <a:srgbClr val="000099"/>
                </a:solidFill>
                <a:latin typeface="Rockwell" pitchFamily="18" charset="0"/>
              </a:endParaRPr>
            </a:p>
          </p:txBody>
        </p:sp>
      </p:grpSp>
      <p:grpSp>
        <p:nvGrpSpPr>
          <p:cNvPr id="8" name="Group 4"/>
          <p:cNvGrpSpPr/>
          <p:nvPr/>
        </p:nvGrpSpPr>
        <p:grpSpPr>
          <a:xfrm>
            <a:off x="6172200" y="4648200"/>
            <a:ext cx="2133600" cy="1683129"/>
            <a:chOff x="6400800" y="381000"/>
            <a:chExt cx="2133600" cy="1683129"/>
          </a:xfrm>
        </p:grpSpPr>
        <p:pic>
          <p:nvPicPr>
            <p:cNvPr id="6" name="Picture 3" descr="The Supreme Court">
              <a:hlinkClick r:id="rId4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400800" y="914400"/>
              <a:ext cx="2133600" cy="1149729"/>
            </a:xfrm>
            <a:prstGeom prst="rect">
              <a:avLst/>
            </a:prstGeom>
            <a:noFill/>
          </p:spPr>
        </p:pic>
        <p:sp>
          <p:nvSpPr>
            <p:cNvPr id="7" name="TextBox 6"/>
            <p:cNvSpPr txBox="1"/>
            <p:nvPr/>
          </p:nvSpPr>
          <p:spPr>
            <a:xfrm>
              <a:off x="6400800" y="381000"/>
              <a:ext cx="2133600" cy="4572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000099"/>
                  </a:solidFill>
                  <a:latin typeface="Rockwell" pitchFamily="18" charset="0"/>
                </a:rPr>
                <a:t>JUDICIAL</a:t>
              </a:r>
              <a:endParaRPr lang="en-US" b="1" dirty="0">
                <a:solidFill>
                  <a:srgbClr val="000099"/>
                </a:solidFill>
                <a:latin typeface="Rockwell" pitchFamily="18" charset="0"/>
              </a:endParaRPr>
            </a:p>
          </p:txBody>
        </p:sp>
      </p:grpSp>
      <p:grpSp>
        <p:nvGrpSpPr>
          <p:cNvPr id="11" name="Group 7"/>
          <p:cNvGrpSpPr/>
          <p:nvPr/>
        </p:nvGrpSpPr>
        <p:grpSpPr>
          <a:xfrm>
            <a:off x="3352800" y="4648200"/>
            <a:ext cx="2362200" cy="1671350"/>
            <a:chOff x="4114800" y="381000"/>
            <a:chExt cx="2362200" cy="1671350"/>
          </a:xfrm>
        </p:grpSpPr>
        <p:sp>
          <p:nvSpPr>
            <p:cNvPr id="9" name="TextBox 8"/>
            <p:cNvSpPr txBox="1"/>
            <p:nvPr/>
          </p:nvSpPr>
          <p:spPr>
            <a:xfrm>
              <a:off x="4114800" y="381000"/>
              <a:ext cx="2362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9A0000"/>
                  </a:solidFill>
                  <a:latin typeface="Rockwell" pitchFamily="18" charset="0"/>
                </a:rPr>
                <a:t>LEGISLATIVE</a:t>
              </a:r>
              <a:endParaRPr lang="en-US" b="1" dirty="0">
                <a:solidFill>
                  <a:srgbClr val="9A0000"/>
                </a:solidFill>
                <a:latin typeface="Rockwell" pitchFamily="18" charset="0"/>
              </a:endParaRPr>
            </a:p>
          </p:txBody>
        </p:sp>
        <p:pic>
          <p:nvPicPr>
            <p:cNvPr id="10" name="Picture 2" descr="The U.S. Capitol">
              <a:hlinkClick r:id="rId2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267200" y="914400"/>
              <a:ext cx="2111596" cy="1137950"/>
            </a:xfrm>
            <a:prstGeom prst="rect">
              <a:avLst/>
            </a:prstGeom>
            <a:noFill/>
          </p:spPr>
        </p:pic>
      </p:grpSp>
      <p:sp>
        <p:nvSpPr>
          <p:cNvPr id="12" name="TextBox 11"/>
          <p:cNvSpPr txBox="1"/>
          <p:nvPr/>
        </p:nvSpPr>
        <p:spPr>
          <a:xfrm>
            <a:off x="990600" y="304800"/>
            <a:ext cx="7239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Rockwell" pitchFamily="18" charset="0"/>
              </a:rPr>
              <a:t>Let’s play </a:t>
            </a:r>
          </a:p>
          <a:p>
            <a:pPr algn="ctr"/>
            <a:r>
              <a:rPr lang="en-US" sz="4800" dirty="0" smtClean="0">
                <a:solidFill>
                  <a:srgbClr val="000099"/>
                </a:solidFill>
                <a:latin typeface="Rockwell" pitchFamily="18" charset="0"/>
              </a:rPr>
              <a:t>Which Branch</a:t>
            </a:r>
            <a:r>
              <a:rPr lang="en-US" sz="4800" dirty="0" smtClean="0">
                <a:latin typeface="Rockwell" pitchFamily="18" charset="0"/>
              </a:rPr>
              <a:t>?</a:t>
            </a:r>
            <a:endParaRPr lang="en-US" sz="4800" dirty="0">
              <a:latin typeface="Rockwell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209800" y="2286000"/>
            <a:ext cx="4572000" cy="1569660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ctr"/>
            <a:r>
              <a:rPr lang="en-US" dirty="0" smtClean="0"/>
              <a:t>This branch includes 9 judges who make very important court decisions that affect our whole country.</a:t>
            </a:r>
            <a:endParaRPr 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0"/>
          <p:cNvGrpSpPr/>
          <p:nvPr/>
        </p:nvGrpSpPr>
        <p:grpSpPr>
          <a:xfrm>
            <a:off x="838200" y="4648200"/>
            <a:ext cx="2133600" cy="1683129"/>
            <a:chOff x="990600" y="4648200"/>
            <a:chExt cx="2133600" cy="1683129"/>
          </a:xfrm>
        </p:grpSpPr>
        <p:pic>
          <p:nvPicPr>
            <p:cNvPr id="3" name="Picture 8" descr="The White House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990600" y="5181600"/>
              <a:ext cx="2133600" cy="1149729"/>
            </a:xfrm>
            <a:prstGeom prst="rect">
              <a:avLst/>
            </a:prstGeom>
            <a:noFill/>
          </p:spPr>
        </p:pic>
        <p:sp>
          <p:nvSpPr>
            <p:cNvPr id="4" name="TextBox 3"/>
            <p:cNvSpPr txBox="1"/>
            <p:nvPr/>
          </p:nvSpPr>
          <p:spPr>
            <a:xfrm>
              <a:off x="990600" y="4648200"/>
              <a:ext cx="2133600" cy="4572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000099"/>
                  </a:solidFill>
                  <a:latin typeface="Rockwell" pitchFamily="18" charset="0"/>
                </a:rPr>
                <a:t>EXECUTIVE</a:t>
              </a:r>
              <a:endParaRPr lang="en-US" b="1" dirty="0">
                <a:solidFill>
                  <a:srgbClr val="000099"/>
                </a:solidFill>
                <a:latin typeface="Rockwell" pitchFamily="18" charset="0"/>
              </a:endParaRPr>
            </a:p>
          </p:txBody>
        </p:sp>
      </p:grpSp>
      <p:grpSp>
        <p:nvGrpSpPr>
          <p:cNvPr id="8" name="Group 4"/>
          <p:cNvGrpSpPr/>
          <p:nvPr/>
        </p:nvGrpSpPr>
        <p:grpSpPr>
          <a:xfrm>
            <a:off x="6172200" y="4648200"/>
            <a:ext cx="2133600" cy="1683129"/>
            <a:chOff x="6400800" y="381000"/>
            <a:chExt cx="2133600" cy="1683129"/>
          </a:xfrm>
        </p:grpSpPr>
        <p:pic>
          <p:nvPicPr>
            <p:cNvPr id="6" name="Picture 3" descr="The Supreme Court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400800" y="914400"/>
              <a:ext cx="2133600" cy="1149729"/>
            </a:xfrm>
            <a:prstGeom prst="rect">
              <a:avLst/>
            </a:prstGeom>
            <a:noFill/>
          </p:spPr>
        </p:pic>
        <p:sp>
          <p:nvSpPr>
            <p:cNvPr id="7" name="TextBox 6"/>
            <p:cNvSpPr txBox="1"/>
            <p:nvPr/>
          </p:nvSpPr>
          <p:spPr>
            <a:xfrm>
              <a:off x="6400800" y="381000"/>
              <a:ext cx="2133600" cy="4572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000099"/>
                  </a:solidFill>
                  <a:latin typeface="Rockwell" pitchFamily="18" charset="0"/>
                </a:rPr>
                <a:t>JUDICIAL</a:t>
              </a:r>
              <a:endParaRPr lang="en-US" b="1" dirty="0">
                <a:solidFill>
                  <a:srgbClr val="000099"/>
                </a:solidFill>
                <a:latin typeface="Rockwell" pitchFamily="18" charset="0"/>
              </a:endParaRPr>
            </a:p>
          </p:txBody>
        </p:sp>
      </p:grpSp>
      <p:grpSp>
        <p:nvGrpSpPr>
          <p:cNvPr id="11" name="Group 7"/>
          <p:cNvGrpSpPr/>
          <p:nvPr/>
        </p:nvGrpSpPr>
        <p:grpSpPr>
          <a:xfrm>
            <a:off x="3352800" y="4648200"/>
            <a:ext cx="2362200" cy="1671350"/>
            <a:chOff x="4114800" y="381000"/>
            <a:chExt cx="2362200" cy="1671350"/>
          </a:xfrm>
        </p:grpSpPr>
        <p:sp>
          <p:nvSpPr>
            <p:cNvPr id="9" name="TextBox 8"/>
            <p:cNvSpPr txBox="1"/>
            <p:nvPr/>
          </p:nvSpPr>
          <p:spPr>
            <a:xfrm>
              <a:off x="4114800" y="381000"/>
              <a:ext cx="2362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9A0000"/>
                  </a:solidFill>
                  <a:latin typeface="Rockwell" pitchFamily="18" charset="0"/>
                </a:rPr>
                <a:t>LEGISLATIVE</a:t>
              </a:r>
              <a:endParaRPr lang="en-US" b="1" dirty="0">
                <a:solidFill>
                  <a:srgbClr val="9A0000"/>
                </a:solidFill>
                <a:latin typeface="Rockwell" pitchFamily="18" charset="0"/>
              </a:endParaRPr>
            </a:p>
          </p:txBody>
        </p:sp>
        <p:pic>
          <p:nvPicPr>
            <p:cNvPr id="10" name="Picture 2" descr="The U.S. Capitol">
              <a:hlinkClick r:id="rId4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267200" y="914400"/>
              <a:ext cx="2111596" cy="1137950"/>
            </a:xfrm>
            <a:prstGeom prst="rect">
              <a:avLst/>
            </a:prstGeom>
            <a:noFill/>
          </p:spPr>
        </p:pic>
      </p:grpSp>
      <p:sp>
        <p:nvSpPr>
          <p:cNvPr id="12" name="TextBox 11"/>
          <p:cNvSpPr txBox="1"/>
          <p:nvPr/>
        </p:nvSpPr>
        <p:spPr>
          <a:xfrm>
            <a:off x="990600" y="304800"/>
            <a:ext cx="7239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Rockwell" pitchFamily="18" charset="0"/>
              </a:rPr>
              <a:t>Let’s play </a:t>
            </a:r>
          </a:p>
          <a:p>
            <a:pPr algn="ctr"/>
            <a:r>
              <a:rPr lang="en-US" sz="4800" dirty="0" smtClean="0">
                <a:solidFill>
                  <a:srgbClr val="000099"/>
                </a:solidFill>
                <a:latin typeface="Rockwell" pitchFamily="18" charset="0"/>
              </a:rPr>
              <a:t>Which Branch</a:t>
            </a:r>
            <a:r>
              <a:rPr lang="en-US" sz="4800" dirty="0" smtClean="0">
                <a:latin typeface="Rockwell" pitchFamily="18" charset="0"/>
              </a:rPr>
              <a:t>?</a:t>
            </a:r>
            <a:endParaRPr lang="en-US" sz="4800" dirty="0">
              <a:latin typeface="Rockwell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209800" y="2286000"/>
            <a:ext cx="4572000" cy="1938992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ctr"/>
            <a:r>
              <a:rPr lang="en-US" dirty="0" smtClean="0"/>
              <a:t>A new law was written making it illegal to type text messages while driving anywhere in America. </a:t>
            </a:r>
          </a:p>
          <a:p>
            <a:pPr algn="ctr"/>
            <a:r>
              <a:rPr lang="en-US" dirty="0" smtClean="0"/>
              <a:t>Which branch of government wrote the law?</a:t>
            </a:r>
            <a:endParaRPr 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3886200"/>
            <a:ext cx="7010400" cy="1633538"/>
          </a:xfrm>
        </p:spPr>
        <p:txBody>
          <a:bodyPr/>
          <a:lstStyle/>
          <a:p>
            <a:pPr algn="ctr"/>
            <a:r>
              <a:rPr lang="en-US" sz="7200" dirty="0" smtClean="0">
                <a:solidFill>
                  <a:schemeClr val="bg1"/>
                </a:solidFill>
              </a:rPr>
              <a:t>You are correct!</a:t>
            </a:r>
            <a:endParaRPr lang="en-US" sz="7200" dirty="0">
              <a:solidFill>
                <a:schemeClr val="bg1"/>
              </a:solidFill>
            </a:endParaRPr>
          </a:p>
        </p:txBody>
      </p:sp>
      <p:pic>
        <p:nvPicPr>
          <p:cNvPr id="36868" name="Picture 4" descr="C:\Documents and Settings\e200501060\Local Settings\Temporary Internet Files\Content.IE5\FRPAL675\MMAG00373_0000[1]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95600" y="1219200"/>
            <a:ext cx="3035032" cy="2919412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7010400" y="5715000"/>
            <a:ext cx="1752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00"/>
                </a:solidFill>
                <a:hlinkClick r:id="rId3" action="ppaction://hlinksldjump"/>
              </a:rPr>
              <a:t>Next Question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3886200"/>
            <a:ext cx="7010400" cy="1633538"/>
          </a:xfrm>
        </p:spPr>
        <p:txBody>
          <a:bodyPr/>
          <a:lstStyle/>
          <a:p>
            <a:pPr algn="ctr"/>
            <a:r>
              <a:rPr lang="en-US" sz="7200" dirty="0" smtClean="0">
                <a:solidFill>
                  <a:schemeClr val="bg1"/>
                </a:solidFill>
              </a:rPr>
              <a:t>You are correct!</a:t>
            </a:r>
            <a:endParaRPr lang="en-US" sz="72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10400" y="5715000"/>
            <a:ext cx="1752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00"/>
                </a:solidFill>
                <a:hlinkClick r:id="rId2" action="ppaction://hlinksldjump"/>
              </a:rPr>
              <a:t>Next Question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37890" name="Picture 2" descr="C:\Documents and Settings\e200501060\Local Settings\Temporary Internet Files\Content.IE5\24W0YS14\MMAG00290_0000[1]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14600" y="457200"/>
            <a:ext cx="4286250" cy="3475338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3886200"/>
            <a:ext cx="7010400" cy="1633538"/>
          </a:xfrm>
        </p:spPr>
        <p:txBody>
          <a:bodyPr/>
          <a:lstStyle/>
          <a:p>
            <a:pPr algn="ctr"/>
            <a:r>
              <a:rPr lang="en-US" sz="7200" dirty="0" smtClean="0">
                <a:solidFill>
                  <a:schemeClr val="bg1"/>
                </a:solidFill>
              </a:rPr>
              <a:t>You are correct!</a:t>
            </a:r>
            <a:endParaRPr lang="en-US" sz="72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10400" y="5715000"/>
            <a:ext cx="1752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00"/>
                </a:solidFill>
                <a:hlinkClick r:id="rId2" action="ppaction://hlinksldjump"/>
              </a:rPr>
              <a:t>Next Question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38914" name="Picture 2" descr="C:\Documents and Settings\e200501060\Local Settings\Temporary Internet Files\Content.IE5\9DJ9VOWC\MMj03567910000[1]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24200" y="1143000"/>
            <a:ext cx="2870729" cy="2952750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3886200"/>
            <a:ext cx="7010400" cy="1633538"/>
          </a:xfrm>
        </p:spPr>
        <p:txBody>
          <a:bodyPr/>
          <a:lstStyle/>
          <a:p>
            <a:pPr algn="ctr"/>
            <a:r>
              <a:rPr lang="en-US" sz="7200" dirty="0" smtClean="0">
                <a:solidFill>
                  <a:schemeClr val="bg1"/>
                </a:solidFill>
              </a:rPr>
              <a:t>You are correct!</a:t>
            </a:r>
            <a:endParaRPr lang="en-US" sz="72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10400" y="5715000"/>
            <a:ext cx="1752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00"/>
                </a:solidFill>
                <a:hlinkClick r:id="rId2" action="ppaction://hlinksldjump"/>
              </a:rPr>
              <a:t>Next Question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39938" name="Picture 2" descr="C:\Documents and Settings\e200501060\Local Settings\Temporary Internet Files\Content.IE5\9DJ9VOWC\MMj03181600000[1]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2800" y="990600"/>
            <a:ext cx="2733675" cy="3086407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3886200"/>
            <a:ext cx="7010400" cy="1633538"/>
          </a:xfrm>
        </p:spPr>
        <p:txBody>
          <a:bodyPr/>
          <a:lstStyle/>
          <a:p>
            <a:pPr algn="ctr"/>
            <a:r>
              <a:rPr lang="en-US" sz="7200" dirty="0" smtClean="0">
                <a:solidFill>
                  <a:schemeClr val="bg1"/>
                </a:solidFill>
              </a:rPr>
              <a:t>You are correct!</a:t>
            </a:r>
            <a:endParaRPr lang="en-US" sz="72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10400" y="5715000"/>
            <a:ext cx="1752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00"/>
                </a:solidFill>
                <a:hlinkClick r:id="rId2" action="ppaction://hlinksldjump"/>
              </a:rPr>
              <a:t>Next Question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40962" name="Picture 2" descr="C:\Documents and Settings\e200501060\Local Settings\Temporary Internet Files\Content.IE5\24W0YS14\MMj02835590000[1]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24200" y="381000"/>
            <a:ext cx="2924175" cy="3843201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3886200"/>
            <a:ext cx="7010400" cy="1633538"/>
          </a:xfrm>
        </p:spPr>
        <p:txBody>
          <a:bodyPr/>
          <a:lstStyle/>
          <a:p>
            <a:pPr algn="ctr"/>
            <a:r>
              <a:rPr lang="en-US" sz="7200" dirty="0" smtClean="0">
                <a:solidFill>
                  <a:schemeClr val="bg1"/>
                </a:solidFill>
              </a:rPr>
              <a:t>You are correct!</a:t>
            </a:r>
            <a:endParaRPr lang="en-US" sz="72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10400" y="5715000"/>
            <a:ext cx="1752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00"/>
                </a:solidFill>
                <a:hlinkClick r:id="rId2" action="ppaction://hlinksldjump"/>
              </a:rPr>
              <a:t>Next Question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41986" name="Picture 2" descr="C:\Documents and Settings\e200501060\Local Settings\Temporary Internet Files\Content.IE5\5J4WRD5V\MMAG00442_0000[1]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14600" y="-990600"/>
            <a:ext cx="4010025" cy="5391256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3886200"/>
            <a:ext cx="7010400" cy="1633538"/>
          </a:xfrm>
        </p:spPr>
        <p:txBody>
          <a:bodyPr/>
          <a:lstStyle/>
          <a:p>
            <a:pPr algn="ctr"/>
            <a:r>
              <a:rPr lang="en-US" sz="7200" dirty="0" smtClean="0">
                <a:solidFill>
                  <a:schemeClr val="bg1"/>
                </a:solidFill>
              </a:rPr>
              <a:t>You are correct!</a:t>
            </a:r>
            <a:endParaRPr lang="en-US" sz="72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10400" y="5715000"/>
            <a:ext cx="1752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00"/>
                </a:solidFill>
                <a:hlinkClick r:id="rId2" action="ppaction://hlinksldjump"/>
              </a:rPr>
              <a:t>Next Question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43010" name="Picture 2" descr="C:\Documents and Settings\e200501060\Local Settings\Temporary Internet Files\Content.IE5\9DJ9VOWC\MMAG00406_0000[1]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0" y="1752600"/>
            <a:ext cx="3086100" cy="2549387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3886200"/>
            <a:ext cx="7010400" cy="1633538"/>
          </a:xfrm>
        </p:spPr>
        <p:txBody>
          <a:bodyPr/>
          <a:lstStyle/>
          <a:p>
            <a:pPr algn="ctr"/>
            <a:r>
              <a:rPr lang="en-US" sz="7200" dirty="0" smtClean="0">
                <a:solidFill>
                  <a:schemeClr val="bg1"/>
                </a:solidFill>
              </a:rPr>
              <a:t>You are correct!</a:t>
            </a:r>
            <a:endParaRPr lang="en-US" sz="72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10400" y="5715000"/>
            <a:ext cx="1752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00"/>
                </a:solidFill>
                <a:hlinkClick r:id="rId2" action="ppaction://hlinksldjump"/>
              </a:rPr>
              <a:t>Next Question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44034" name="Picture 2" descr="C:\Documents and Settings\e200501060\Local Settings\Temporary Internet Files\Content.IE5\24W0YS14\MMj03364470000[1]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6600" y="1371600"/>
            <a:ext cx="2743200" cy="2743200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990600"/>
            <a:ext cx="57912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latin typeface="Socket" pitchFamily="2" charset="0"/>
              </a:rPr>
              <a:t>Let’s look more closely at each branch of the </a:t>
            </a:r>
            <a:r>
              <a:rPr lang="en-US" sz="6000" dirty="0" smtClean="0">
                <a:solidFill>
                  <a:srgbClr val="9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cket" pitchFamily="2" charset="0"/>
              </a:rPr>
              <a:t>National</a:t>
            </a:r>
            <a:r>
              <a:rPr lang="en-US" sz="6000" dirty="0" smtClean="0">
                <a:latin typeface="Socket" pitchFamily="2" charset="0"/>
              </a:rPr>
              <a:t> or </a:t>
            </a:r>
            <a:r>
              <a:rPr lang="en-US" sz="6000" dirty="0" smtClean="0">
                <a:solidFill>
                  <a:srgbClr val="9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cket" pitchFamily="2" charset="0"/>
              </a:rPr>
              <a:t>Federal</a:t>
            </a:r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cket" pitchFamily="2" charset="0"/>
              </a:rPr>
              <a:t> </a:t>
            </a:r>
            <a:r>
              <a:rPr lang="en-US" sz="6000" dirty="0" smtClean="0">
                <a:latin typeface="Socket" pitchFamily="2" charset="0"/>
              </a:rPr>
              <a:t>government.</a:t>
            </a:r>
            <a:endParaRPr lang="en-US" sz="6000" dirty="0">
              <a:latin typeface="Socket" pitchFamily="2" charset="0"/>
            </a:endParaRPr>
          </a:p>
        </p:txBody>
      </p:sp>
      <p:pic>
        <p:nvPicPr>
          <p:cNvPr id="2050" name="Picture 2" descr="C:\Documents and Settings\e200501060\Local Settings\Temporary Internet Files\Content.IE5\1ZRI1P20\MCj03494110000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3600" y="228600"/>
            <a:ext cx="2846084" cy="2209800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3886200"/>
            <a:ext cx="7010400" cy="1633538"/>
          </a:xfrm>
        </p:spPr>
        <p:txBody>
          <a:bodyPr/>
          <a:lstStyle/>
          <a:p>
            <a:pPr algn="ctr"/>
            <a:r>
              <a:rPr lang="en-US" sz="7200" dirty="0" smtClean="0">
                <a:solidFill>
                  <a:schemeClr val="bg1"/>
                </a:solidFill>
              </a:rPr>
              <a:t>You are correct!</a:t>
            </a:r>
            <a:endParaRPr lang="en-US" sz="72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10400" y="5715000"/>
            <a:ext cx="1752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00"/>
                </a:solidFill>
                <a:hlinkClick r:id="rId2" action="ppaction://hlinksldjump"/>
              </a:rPr>
              <a:t>Next Question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45058" name="Picture 2" descr="C:\Documents and Settings\e200501060\Local Settings\Temporary Internet Files\Content.IE5\24W0YS14\MMAG00171_0000[1]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90800" y="990600"/>
            <a:ext cx="3514725" cy="2869163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3886200"/>
            <a:ext cx="7010400" cy="1633538"/>
          </a:xfrm>
        </p:spPr>
        <p:txBody>
          <a:bodyPr/>
          <a:lstStyle/>
          <a:p>
            <a:pPr algn="ctr"/>
            <a:r>
              <a:rPr lang="en-US" sz="7200" dirty="0" smtClean="0">
                <a:solidFill>
                  <a:schemeClr val="bg1"/>
                </a:solidFill>
              </a:rPr>
              <a:t>You are correct!</a:t>
            </a:r>
            <a:endParaRPr lang="en-US" sz="72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10400" y="5715000"/>
            <a:ext cx="1752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00"/>
                </a:solidFill>
                <a:hlinkClick r:id="rId2" action="ppaction://hlinksldjump"/>
              </a:rPr>
              <a:t>Next Question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46082" name="Picture 2" descr="C:\Documents and Settings\e200501060\Local Settings\Temporary Internet Files\Content.IE5\FRPAL675\MMj02852460000[1]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6600" y="685800"/>
            <a:ext cx="3167063" cy="3559176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3886200"/>
            <a:ext cx="7010400" cy="1633538"/>
          </a:xfrm>
        </p:spPr>
        <p:txBody>
          <a:bodyPr/>
          <a:lstStyle/>
          <a:p>
            <a:pPr algn="ctr"/>
            <a:r>
              <a:rPr lang="en-US" sz="7200" dirty="0" smtClean="0">
                <a:solidFill>
                  <a:schemeClr val="bg1"/>
                </a:solidFill>
              </a:rPr>
              <a:t>You are correct!</a:t>
            </a:r>
            <a:endParaRPr lang="en-US" sz="72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10400" y="5715000"/>
            <a:ext cx="1752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00"/>
                </a:solidFill>
                <a:hlinkClick r:id="rId2" action="ppaction://hlinksldjump"/>
              </a:rPr>
              <a:t>Next Question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47106" name="Picture 2" descr="C:\Documents and Settings\e200501060\Local Settings\Temporary Internet Files\Content.IE5\5J4WRD5V\MMj02867580000[1]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6600" y="1371600"/>
            <a:ext cx="2686050" cy="2567548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114800"/>
            <a:ext cx="7010400" cy="1633538"/>
          </a:xfrm>
        </p:spPr>
        <p:txBody>
          <a:bodyPr/>
          <a:lstStyle/>
          <a:p>
            <a:pPr algn="ctr"/>
            <a:r>
              <a:rPr lang="en-US" sz="7200" dirty="0" smtClean="0">
                <a:solidFill>
                  <a:schemeClr val="bg1"/>
                </a:solidFill>
              </a:rPr>
              <a:t>You are                 super smart!</a:t>
            </a:r>
            <a:br>
              <a:rPr lang="en-US" sz="7200" dirty="0" smtClean="0">
                <a:solidFill>
                  <a:schemeClr val="bg1"/>
                </a:solidFill>
              </a:rPr>
            </a:br>
            <a:r>
              <a:rPr lang="en-US" sz="7200" dirty="0" smtClean="0">
                <a:solidFill>
                  <a:schemeClr val="bg1"/>
                </a:solidFill>
              </a:rPr>
              <a:t/>
            </a:r>
            <a:br>
              <a:rPr lang="en-US" sz="7200" dirty="0" smtClean="0">
                <a:solidFill>
                  <a:schemeClr val="bg1"/>
                </a:solidFill>
              </a:rPr>
            </a:br>
            <a:r>
              <a:rPr lang="en-US" sz="7200" dirty="0" smtClean="0">
                <a:solidFill>
                  <a:schemeClr val="bg1"/>
                </a:solidFill>
              </a:rPr>
              <a:t>THE END</a:t>
            </a:r>
            <a:endParaRPr lang="en-US" sz="7200" dirty="0">
              <a:solidFill>
                <a:schemeClr val="bg1"/>
              </a:solidFill>
            </a:endParaRPr>
          </a:p>
        </p:txBody>
      </p:sp>
      <p:pic>
        <p:nvPicPr>
          <p:cNvPr id="48130" name="Picture 2" descr="C:\Documents and Settings\e200501060\Local Settings\Temporary Internet Files\Content.IE5\24W0YS14\MMj03033930000[1]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72200" y="685800"/>
            <a:ext cx="2709863" cy="3155320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7200" dirty="0" smtClean="0">
                <a:solidFill>
                  <a:schemeClr val="accent5">
                    <a:lumMod val="50000"/>
                  </a:schemeClr>
                </a:solidFill>
              </a:rPr>
              <a:t>Try it again!</a:t>
            </a:r>
            <a:endParaRPr lang="en-US" sz="72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15200" y="5562600"/>
            <a:ext cx="1331912" cy="804862"/>
          </a:xfrm>
        </p:spPr>
        <p:txBody>
          <a:bodyPr/>
          <a:lstStyle/>
          <a:p>
            <a:r>
              <a:rPr lang="en-US" sz="2400" dirty="0" smtClean="0">
                <a:solidFill>
                  <a:srgbClr val="7030A0"/>
                </a:solidFill>
                <a:hlinkClick r:id="rId2" action="ppaction://hlinksldjump"/>
              </a:rPr>
              <a:t>Go Back</a:t>
            </a:r>
            <a:endParaRPr lang="en-US" sz="2400" dirty="0">
              <a:solidFill>
                <a:srgbClr val="7030A0"/>
              </a:solidFill>
            </a:endParaRPr>
          </a:p>
        </p:txBody>
      </p:sp>
      <p:pic>
        <p:nvPicPr>
          <p:cNvPr id="49154" name="Picture 2" descr="C:\Documents and Settings\e200501060\Local Settings\Temporary Internet Files\Content.IE5\5J4WRD5V\MMj02827530000[1]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0" y="1219200"/>
            <a:ext cx="2971800" cy="2971800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7200" dirty="0" smtClean="0">
                <a:solidFill>
                  <a:schemeClr val="accent5">
                    <a:lumMod val="50000"/>
                  </a:schemeClr>
                </a:solidFill>
              </a:rPr>
              <a:t>Try it again!</a:t>
            </a:r>
            <a:endParaRPr lang="en-US" sz="72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15200" y="5562600"/>
            <a:ext cx="1331912" cy="804862"/>
          </a:xfrm>
        </p:spPr>
        <p:txBody>
          <a:bodyPr/>
          <a:lstStyle/>
          <a:p>
            <a:r>
              <a:rPr lang="en-US" sz="2400" dirty="0" smtClean="0">
                <a:solidFill>
                  <a:srgbClr val="7030A0"/>
                </a:solidFill>
                <a:hlinkClick r:id="rId2" action="ppaction://hlinksldjump"/>
              </a:rPr>
              <a:t>Go Back</a:t>
            </a:r>
            <a:endParaRPr lang="en-US" sz="2400" dirty="0">
              <a:solidFill>
                <a:srgbClr val="7030A0"/>
              </a:solidFill>
            </a:endParaRPr>
          </a:p>
        </p:txBody>
      </p:sp>
      <p:pic>
        <p:nvPicPr>
          <p:cNvPr id="49154" name="Picture 2" descr="C:\Documents and Settings\e200501060\Local Settings\Temporary Internet Files\Content.IE5\5J4WRD5V\MMj02827530000[1]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0" y="1219200"/>
            <a:ext cx="2971800" cy="2971800"/>
          </a:xfrm>
          <a:prstGeom prst="rect">
            <a:avLst/>
          </a:prstGeom>
          <a:noFill/>
        </p:spPr>
      </p:pic>
    </p:spTree>
  </p:cSld>
  <p:clrMapOvr>
    <a:masterClrMapping/>
  </p:clrMapOvr>
  <p:transition spd="slow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7200" dirty="0" smtClean="0">
                <a:solidFill>
                  <a:schemeClr val="accent5">
                    <a:lumMod val="50000"/>
                  </a:schemeClr>
                </a:solidFill>
              </a:rPr>
              <a:t>Try it again!</a:t>
            </a:r>
            <a:endParaRPr lang="en-US" sz="72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15200" y="5562600"/>
            <a:ext cx="1331912" cy="804862"/>
          </a:xfrm>
        </p:spPr>
        <p:txBody>
          <a:bodyPr/>
          <a:lstStyle/>
          <a:p>
            <a:r>
              <a:rPr lang="en-US" sz="2400" dirty="0" smtClean="0">
                <a:solidFill>
                  <a:srgbClr val="7030A0"/>
                </a:solidFill>
                <a:hlinkClick r:id="rId2" action="ppaction://hlinksldjump"/>
              </a:rPr>
              <a:t>Go Back</a:t>
            </a:r>
            <a:endParaRPr lang="en-US" sz="2400" dirty="0">
              <a:solidFill>
                <a:srgbClr val="7030A0"/>
              </a:solidFill>
            </a:endParaRPr>
          </a:p>
        </p:txBody>
      </p:sp>
      <p:pic>
        <p:nvPicPr>
          <p:cNvPr id="49154" name="Picture 2" descr="C:\Documents and Settings\e200501060\Local Settings\Temporary Internet Files\Content.IE5\5J4WRD5V\MMj02827530000[1]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0" y="1219200"/>
            <a:ext cx="2971800" cy="2971800"/>
          </a:xfrm>
          <a:prstGeom prst="rect">
            <a:avLst/>
          </a:prstGeom>
          <a:noFill/>
        </p:spPr>
      </p:pic>
    </p:spTree>
  </p:cSld>
  <p:clrMapOvr>
    <a:masterClrMapping/>
  </p:clrMapOvr>
  <p:transition spd="slow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7200" dirty="0" smtClean="0">
                <a:solidFill>
                  <a:schemeClr val="accent5">
                    <a:lumMod val="50000"/>
                  </a:schemeClr>
                </a:solidFill>
              </a:rPr>
              <a:t>Try it again!</a:t>
            </a:r>
            <a:endParaRPr lang="en-US" sz="72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15200" y="5562600"/>
            <a:ext cx="1331912" cy="804862"/>
          </a:xfrm>
        </p:spPr>
        <p:txBody>
          <a:bodyPr/>
          <a:lstStyle/>
          <a:p>
            <a:r>
              <a:rPr lang="en-US" sz="2400" dirty="0" smtClean="0">
                <a:solidFill>
                  <a:srgbClr val="7030A0"/>
                </a:solidFill>
                <a:hlinkClick r:id="rId2" action="ppaction://hlinksldjump"/>
              </a:rPr>
              <a:t>Go Back</a:t>
            </a:r>
            <a:endParaRPr lang="en-US" sz="2400" dirty="0">
              <a:solidFill>
                <a:srgbClr val="7030A0"/>
              </a:solidFill>
            </a:endParaRPr>
          </a:p>
        </p:txBody>
      </p:sp>
      <p:pic>
        <p:nvPicPr>
          <p:cNvPr id="49154" name="Picture 2" descr="C:\Documents and Settings\e200501060\Local Settings\Temporary Internet Files\Content.IE5\5J4WRD5V\MMj02827530000[1]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0" y="1219200"/>
            <a:ext cx="2971800" cy="2971800"/>
          </a:xfrm>
          <a:prstGeom prst="rect">
            <a:avLst/>
          </a:prstGeom>
          <a:noFill/>
        </p:spPr>
      </p:pic>
    </p:spTree>
  </p:cSld>
  <p:clrMapOvr>
    <a:masterClrMapping/>
  </p:clrMapOvr>
  <p:transition spd="slow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7200" dirty="0" smtClean="0">
                <a:solidFill>
                  <a:schemeClr val="accent5">
                    <a:lumMod val="50000"/>
                  </a:schemeClr>
                </a:solidFill>
              </a:rPr>
              <a:t>Try it again!</a:t>
            </a:r>
            <a:endParaRPr lang="en-US" sz="72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15200" y="5562600"/>
            <a:ext cx="1331912" cy="804862"/>
          </a:xfrm>
        </p:spPr>
        <p:txBody>
          <a:bodyPr/>
          <a:lstStyle/>
          <a:p>
            <a:r>
              <a:rPr lang="en-US" sz="2400" dirty="0" smtClean="0">
                <a:solidFill>
                  <a:srgbClr val="7030A0"/>
                </a:solidFill>
                <a:hlinkClick r:id="rId2" action="ppaction://hlinksldjump"/>
              </a:rPr>
              <a:t>Go Back</a:t>
            </a:r>
            <a:endParaRPr lang="en-US" sz="2400" dirty="0">
              <a:solidFill>
                <a:srgbClr val="7030A0"/>
              </a:solidFill>
            </a:endParaRPr>
          </a:p>
        </p:txBody>
      </p:sp>
      <p:pic>
        <p:nvPicPr>
          <p:cNvPr id="49154" name="Picture 2" descr="C:\Documents and Settings\e200501060\Local Settings\Temporary Internet Files\Content.IE5\5J4WRD5V\MMj02827530000[1]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0" y="1219200"/>
            <a:ext cx="2971800" cy="2971800"/>
          </a:xfrm>
          <a:prstGeom prst="rect">
            <a:avLst/>
          </a:prstGeom>
          <a:noFill/>
        </p:spPr>
      </p:pic>
    </p:spTree>
  </p:cSld>
  <p:clrMapOvr>
    <a:masterClrMapping/>
  </p:clrMapOvr>
  <p:transition spd="slow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7200" dirty="0" smtClean="0">
                <a:solidFill>
                  <a:schemeClr val="accent5">
                    <a:lumMod val="50000"/>
                  </a:schemeClr>
                </a:solidFill>
              </a:rPr>
              <a:t>Try it again!</a:t>
            </a:r>
            <a:endParaRPr lang="en-US" sz="72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15200" y="5562600"/>
            <a:ext cx="1331912" cy="804862"/>
          </a:xfrm>
        </p:spPr>
        <p:txBody>
          <a:bodyPr/>
          <a:lstStyle/>
          <a:p>
            <a:r>
              <a:rPr lang="en-US" sz="2400" dirty="0" smtClean="0">
                <a:solidFill>
                  <a:srgbClr val="7030A0"/>
                </a:solidFill>
                <a:hlinkClick r:id="rId2" action="ppaction://hlinksldjump"/>
              </a:rPr>
              <a:t>Go Back</a:t>
            </a:r>
            <a:endParaRPr lang="en-US" sz="2400" dirty="0">
              <a:solidFill>
                <a:srgbClr val="7030A0"/>
              </a:solidFill>
            </a:endParaRPr>
          </a:p>
        </p:txBody>
      </p:sp>
      <p:pic>
        <p:nvPicPr>
          <p:cNvPr id="49154" name="Picture 2" descr="C:\Documents and Settings\e200501060\Local Settings\Temporary Internet Files\Content.IE5\5J4WRD5V\MMj02827530000[1]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0" y="1219200"/>
            <a:ext cx="2971800" cy="2971800"/>
          </a:xfrm>
          <a:prstGeom prst="rect">
            <a:avLst/>
          </a:prstGeom>
          <a:noFill/>
        </p:spPr>
      </p:pic>
    </p:spTree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304800" y="228600"/>
            <a:ext cx="86106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4800" b="1" dirty="0" smtClean="0">
                <a:cs typeface="Arial" charset="0"/>
              </a:rPr>
              <a:t>National </a:t>
            </a:r>
            <a:r>
              <a:rPr lang="en-US" sz="4800" b="1" dirty="0">
                <a:cs typeface="Arial" charset="0"/>
              </a:rPr>
              <a:t>Government:</a:t>
            </a:r>
            <a:br>
              <a:rPr lang="en-US" sz="4800" b="1" dirty="0">
                <a:cs typeface="Arial" charset="0"/>
              </a:rPr>
            </a:br>
            <a:r>
              <a:rPr lang="en-US" sz="4800" b="1" dirty="0">
                <a:solidFill>
                  <a:srgbClr val="000099"/>
                </a:solidFill>
                <a:cs typeface="Arial" charset="0"/>
              </a:rPr>
              <a:t>The Executive Branch</a:t>
            </a:r>
            <a:endParaRPr lang="en-US" sz="4800" dirty="0">
              <a:solidFill>
                <a:srgbClr val="000099"/>
              </a:solidFill>
            </a:endParaRP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762000" y="4648200"/>
            <a:ext cx="8077200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buFontTx/>
              <a:buChar char="•"/>
            </a:pPr>
            <a:r>
              <a:rPr lang="en-US" sz="2200" dirty="0">
                <a:cs typeface="Arial" charset="0"/>
              </a:rPr>
              <a:t>The </a:t>
            </a:r>
            <a:r>
              <a:rPr lang="en-US" sz="2200" b="1" dirty="0">
                <a:cs typeface="Arial" charset="0"/>
              </a:rPr>
              <a:t>executive branch </a:t>
            </a:r>
            <a:r>
              <a:rPr lang="en-US" sz="2200" dirty="0">
                <a:cs typeface="Arial" charset="0"/>
              </a:rPr>
              <a:t>makes sure people follow the laws that</a:t>
            </a:r>
          </a:p>
          <a:p>
            <a:pPr eaLnBrk="0" hangingPunct="0"/>
            <a:r>
              <a:rPr lang="en-US" sz="2200" dirty="0">
                <a:cs typeface="Arial" charset="0"/>
              </a:rPr>
              <a:t>   the legislative branch makes. </a:t>
            </a:r>
          </a:p>
          <a:p>
            <a:pPr eaLnBrk="0" hangingPunct="0">
              <a:buFontTx/>
              <a:buChar char="•"/>
            </a:pPr>
            <a:r>
              <a:rPr lang="en-US" sz="2200" dirty="0">
                <a:cs typeface="Arial" charset="0"/>
              </a:rPr>
              <a:t>The leaders of this branch are the </a:t>
            </a:r>
            <a:r>
              <a:rPr lang="en-US" sz="2200" b="1" dirty="0">
                <a:cs typeface="Arial" charset="0"/>
              </a:rPr>
              <a:t>President</a:t>
            </a:r>
            <a:r>
              <a:rPr lang="en-US" sz="2200" dirty="0">
                <a:cs typeface="Arial" charset="0"/>
              </a:rPr>
              <a:t> and </a:t>
            </a:r>
            <a:r>
              <a:rPr lang="en-US" sz="2200" b="1" dirty="0">
                <a:cs typeface="Arial" charset="0"/>
              </a:rPr>
              <a:t>Vice-President</a:t>
            </a:r>
            <a:r>
              <a:rPr lang="en-US" sz="2200" dirty="0">
                <a:cs typeface="Arial" charset="0"/>
              </a:rPr>
              <a:t>.</a:t>
            </a:r>
          </a:p>
          <a:p>
            <a:pPr eaLnBrk="0" hangingPunct="0">
              <a:buFontTx/>
              <a:buChar char="•"/>
            </a:pPr>
            <a:r>
              <a:rPr lang="en-US" sz="2200" dirty="0">
                <a:cs typeface="Arial" charset="0"/>
              </a:rPr>
              <a:t> When making important decisions, the President often asks for </a:t>
            </a:r>
          </a:p>
          <a:p>
            <a:pPr eaLnBrk="0" hangingPunct="0"/>
            <a:r>
              <a:rPr lang="en-US" sz="2200" dirty="0">
                <a:cs typeface="Arial" charset="0"/>
              </a:rPr>
              <a:t>   advice from the </a:t>
            </a:r>
            <a:r>
              <a:rPr lang="en-US" sz="2200" b="1" dirty="0">
                <a:cs typeface="Arial" charset="0"/>
              </a:rPr>
              <a:t>Cabinet</a:t>
            </a:r>
            <a:r>
              <a:rPr lang="en-US" sz="2200" dirty="0">
                <a:cs typeface="Arial" charset="0"/>
              </a:rPr>
              <a:t>. </a:t>
            </a:r>
          </a:p>
          <a:p>
            <a:pPr eaLnBrk="0" hangingPunct="0">
              <a:buFontTx/>
              <a:buChar char="•"/>
            </a:pPr>
            <a:r>
              <a:rPr lang="en-US" sz="2200" dirty="0">
                <a:cs typeface="Arial" charset="0"/>
              </a:rPr>
              <a:t>The President lives at the </a:t>
            </a:r>
            <a:r>
              <a:rPr lang="en-US" sz="2200" b="1" dirty="0">
                <a:cs typeface="Arial" charset="0"/>
              </a:rPr>
              <a:t>White House </a:t>
            </a:r>
            <a:r>
              <a:rPr lang="en-US" sz="2200" dirty="0">
                <a:cs typeface="Arial" charset="0"/>
              </a:rPr>
              <a:t>in </a:t>
            </a:r>
            <a:r>
              <a:rPr lang="en-US" sz="2200" b="1" dirty="0">
                <a:cs typeface="Arial" charset="0"/>
              </a:rPr>
              <a:t>Washington, D.C.</a:t>
            </a:r>
          </a:p>
          <a:p>
            <a:pPr eaLnBrk="0" hangingPunct="0">
              <a:buFontTx/>
              <a:buChar char="•"/>
            </a:pPr>
            <a:endParaRPr lang="en-US" sz="2200" dirty="0"/>
          </a:p>
        </p:txBody>
      </p:sp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5791200" y="3429000"/>
            <a:ext cx="2438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rgbClr val="000099"/>
                </a:solidFill>
              </a:rPr>
              <a:t>President</a:t>
            </a:r>
            <a:r>
              <a:rPr lang="en-US" dirty="0">
                <a:solidFill>
                  <a:srgbClr val="000099"/>
                </a:solidFill>
              </a:rPr>
              <a:t> </a:t>
            </a:r>
            <a:r>
              <a:rPr lang="en-US" dirty="0" smtClean="0">
                <a:solidFill>
                  <a:srgbClr val="000099"/>
                </a:solidFill>
              </a:rPr>
              <a:t>           Barack Obama</a:t>
            </a:r>
            <a:endParaRPr lang="en-US" dirty="0">
              <a:solidFill>
                <a:srgbClr val="000099"/>
              </a:solidFill>
            </a:endParaRPr>
          </a:p>
        </p:txBody>
      </p:sp>
      <p:pic>
        <p:nvPicPr>
          <p:cNvPr id="6" name="Picture 6" descr="http://t2.gstatic.com/images?q=tbn:FY9SB0WfyHDLZM:http://www.sciencedebate2008.com/www/assets/images/barack-obama-1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24600" y="1905000"/>
            <a:ext cx="1295400" cy="1612641"/>
          </a:xfrm>
          <a:prstGeom prst="rect">
            <a:avLst/>
          </a:prstGeom>
          <a:noFill/>
        </p:spPr>
      </p:pic>
      <p:pic>
        <p:nvPicPr>
          <p:cNvPr id="7" name="Picture 5" descr="whfront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19200" y="1828800"/>
            <a:ext cx="4114800" cy="2774232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autoUpdateAnimBg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7200" dirty="0" smtClean="0">
                <a:solidFill>
                  <a:schemeClr val="accent5">
                    <a:lumMod val="50000"/>
                  </a:schemeClr>
                </a:solidFill>
              </a:rPr>
              <a:t>Try it again!</a:t>
            </a:r>
            <a:endParaRPr lang="en-US" sz="72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15200" y="5562600"/>
            <a:ext cx="1331912" cy="804862"/>
          </a:xfrm>
        </p:spPr>
        <p:txBody>
          <a:bodyPr/>
          <a:lstStyle/>
          <a:p>
            <a:r>
              <a:rPr lang="en-US" sz="2400" dirty="0" smtClean="0">
                <a:solidFill>
                  <a:srgbClr val="7030A0"/>
                </a:solidFill>
                <a:hlinkClick r:id="rId2" action="ppaction://hlinksldjump"/>
              </a:rPr>
              <a:t>Go Back</a:t>
            </a:r>
            <a:endParaRPr lang="en-US" sz="2400" dirty="0">
              <a:solidFill>
                <a:srgbClr val="7030A0"/>
              </a:solidFill>
            </a:endParaRPr>
          </a:p>
        </p:txBody>
      </p:sp>
      <p:pic>
        <p:nvPicPr>
          <p:cNvPr id="49154" name="Picture 2" descr="C:\Documents and Settings\e200501060\Local Settings\Temporary Internet Files\Content.IE5\5J4WRD5V\MMj02827530000[1]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0" y="1219200"/>
            <a:ext cx="2971800" cy="2971800"/>
          </a:xfrm>
          <a:prstGeom prst="rect">
            <a:avLst/>
          </a:prstGeom>
          <a:noFill/>
        </p:spPr>
      </p:pic>
    </p:spTree>
  </p:cSld>
  <p:clrMapOvr>
    <a:masterClrMapping/>
  </p:clrMapOvr>
  <p:transition spd="slow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7200" dirty="0" smtClean="0">
                <a:solidFill>
                  <a:schemeClr val="accent5">
                    <a:lumMod val="50000"/>
                  </a:schemeClr>
                </a:solidFill>
              </a:rPr>
              <a:t>Try it again!</a:t>
            </a:r>
            <a:endParaRPr lang="en-US" sz="72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15200" y="5562600"/>
            <a:ext cx="1331912" cy="804862"/>
          </a:xfrm>
        </p:spPr>
        <p:txBody>
          <a:bodyPr/>
          <a:lstStyle/>
          <a:p>
            <a:r>
              <a:rPr lang="en-US" sz="2400" dirty="0" smtClean="0">
                <a:solidFill>
                  <a:srgbClr val="7030A0"/>
                </a:solidFill>
                <a:hlinkClick r:id="rId2" action="ppaction://hlinksldjump"/>
              </a:rPr>
              <a:t>Go Back</a:t>
            </a:r>
            <a:endParaRPr lang="en-US" sz="2400" dirty="0">
              <a:solidFill>
                <a:srgbClr val="7030A0"/>
              </a:solidFill>
            </a:endParaRPr>
          </a:p>
        </p:txBody>
      </p:sp>
      <p:pic>
        <p:nvPicPr>
          <p:cNvPr id="49154" name="Picture 2" descr="C:\Documents and Settings\e200501060\Local Settings\Temporary Internet Files\Content.IE5\5J4WRD5V\MMj02827530000[1]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0" y="1219200"/>
            <a:ext cx="2971800" cy="2971800"/>
          </a:xfrm>
          <a:prstGeom prst="rect">
            <a:avLst/>
          </a:prstGeom>
          <a:noFill/>
        </p:spPr>
      </p:pic>
    </p:spTree>
  </p:cSld>
  <p:clrMapOvr>
    <a:masterClrMapping/>
  </p:clrMapOvr>
  <p:transition spd="slow"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7200" dirty="0" smtClean="0">
                <a:solidFill>
                  <a:schemeClr val="accent5">
                    <a:lumMod val="50000"/>
                  </a:schemeClr>
                </a:solidFill>
              </a:rPr>
              <a:t>Try it again!</a:t>
            </a:r>
            <a:endParaRPr lang="en-US" sz="72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15200" y="5562600"/>
            <a:ext cx="1331912" cy="804862"/>
          </a:xfrm>
        </p:spPr>
        <p:txBody>
          <a:bodyPr/>
          <a:lstStyle/>
          <a:p>
            <a:r>
              <a:rPr lang="en-US" sz="2400" dirty="0" smtClean="0">
                <a:solidFill>
                  <a:srgbClr val="7030A0"/>
                </a:solidFill>
                <a:hlinkClick r:id="rId2" action="ppaction://hlinksldjump"/>
              </a:rPr>
              <a:t>Go Back</a:t>
            </a:r>
            <a:endParaRPr lang="en-US" sz="2400" dirty="0">
              <a:solidFill>
                <a:srgbClr val="7030A0"/>
              </a:solidFill>
            </a:endParaRPr>
          </a:p>
        </p:txBody>
      </p:sp>
      <p:pic>
        <p:nvPicPr>
          <p:cNvPr id="49154" name="Picture 2" descr="C:\Documents and Settings\e200501060\Local Settings\Temporary Internet Files\Content.IE5\5J4WRD5V\MMj02827530000[1]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0" y="1219200"/>
            <a:ext cx="2971800" cy="2971800"/>
          </a:xfrm>
          <a:prstGeom prst="rect">
            <a:avLst/>
          </a:prstGeom>
          <a:noFill/>
        </p:spPr>
      </p:pic>
    </p:spTree>
  </p:cSld>
  <p:clrMapOvr>
    <a:masterClrMapping/>
  </p:clrMapOvr>
  <p:transition spd="slow"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7200" dirty="0" smtClean="0">
                <a:solidFill>
                  <a:schemeClr val="accent5">
                    <a:lumMod val="50000"/>
                  </a:schemeClr>
                </a:solidFill>
              </a:rPr>
              <a:t>Try it again!</a:t>
            </a:r>
            <a:endParaRPr lang="en-US" sz="7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9154" name="Picture 2" descr="C:\Documents and Settings\e200501060\Local Settings\Temporary Internet Files\Content.IE5\5J4WRD5V\MMj02827530000[1]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0" y="1219200"/>
            <a:ext cx="2971800" cy="2971800"/>
          </a:xfrm>
          <a:prstGeom prst="rect">
            <a:avLst/>
          </a:prstGeom>
          <a:noFill/>
        </p:spPr>
      </p:pic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3"/>
          <p:cNvSpPr txBox="1">
            <a:spLocks/>
          </p:cNvSpPr>
          <p:nvPr/>
        </p:nvSpPr>
        <p:spPr bwMode="auto">
          <a:xfrm>
            <a:off x="7315200" y="5562600"/>
            <a:ext cx="1331912" cy="804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3" action="ppaction://hlinksldjump"/>
              </a:rPr>
              <a:t>Go Back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7200" dirty="0" smtClean="0">
                <a:solidFill>
                  <a:schemeClr val="accent5">
                    <a:lumMod val="50000"/>
                  </a:schemeClr>
                </a:solidFill>
              </a:rPr>
              <a:t>Try it again!</a:t>
            </a:r>
            <a:endParaRPr lang="en-US" sz="72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15200" y="5562600"/>
            <a:ext cx="1331912" cy="804862"/>
          </a:xfrm>
        </p:spPr>
        <p:txBody>
          <a:bodyPr/>
          <a:lstStyle/>
          <a:p>
            <a:r>
              <a:rPr lang="en-US" sz="2400" dirty="0" smtClean="0">
                <a:solidFill>
                  <a:srgbClr val="7030A0"/>
                </a:solidFill>
                <a:hlinkClick r:id="rId2" action="ppaction://hlinksldjump"/>
              </a:rPr>
              <a:t>Go Back</a:t>
            </a:r>
            <a:endParaRPr lang="en-US" sz="2400" dirty="0">
              <a:solidFill>
                <a:srgbClr val="7030A0"/>
              </a:solidFill>
            </a:endParaRPr>
          </a:p>
        </p:txBody>
      </p:sp>
      <p:pic>
        <p:nvPicPr>
          <p:cNvPr id="49154" name="Picture 2" descr="C:\Documents and Settings\e200501060\Local Settings\Temporary Internet Files\Content.IE5\5J4WRD5V\MMj02827530000[1]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0" y="1219200"/>
            <a:ext cx="2971800" cy="2971800"/>
          </a:xfrm>
          <a:prstGeom prst="rect">
            <a:avLst/>
          </a:prstGeom>
          <a:noFill/>
        </p:spPr>
      </p:pic>
    </p:spTree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http://isakson.senate.gov/photos/jhi200x200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19800" y="2895600"/>
            <a:ext cx="1905000" cy="1905000"/>
          </a:xfrm>
          <a:prstGeom prst="rect">
            <a:avLst/>
          </a:prstGeom>
          <a:noFill/>
        </p:spPr>
      </p:pic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304800" y="228600"/>
            <a:ext cx="86106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4800" b="1" dirty="0">
                <a:cs typeface="Arial" charset="0"/>
              </a:rPr>
              <a:t>National Government:</a:t>
            </a:r>
            <a:br>
              <a:rPr lang="en-US" sz="4800" b="1" dirty="0">
                <a:cs typeface="Arial" charset="0"/>
              </a:rPr>
            </a:br>
            <a:r>
              <a:rPr lang="en-US" sz="4800" b="1" dirty="0">
                <a:solidFill>
                  <a:srgbClr val="000099"/>
                </a:solidFill>
                <a:cs typeface="Arial" charset="0"/>
              </a:rPr>
              <a:t>The Legislative Branch</a:t>
            </a:r>
            <a:endParaRPr lang="en-US" sz="4800" dirty="0">
              <a:solidFill>
                <a:srgbClr val="000099"/>
              </a:solidFill>
            </a:endParaRPr>
          </a:p>
        </p:txBody>
      </p:sp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381000" y="4876800"/>
            <a:ext cx="84582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buFontTx/>
              <a:buChar char="•"/>
            </a:pPr>
            <a:r>
              <a:rPr lang="en-US" sz="2200" dirty="0" smtClean="0">
                <a:cs typeface="Arial" charset="0"/>
              </a:rPr>
              <a:t>They make laws </a:t>
            </a:r>
            <a:r>
              <a:rPr lang="en-US" sz="2200" dirty="0">
                <a:cs typeface="Arial" charset="0"/>
              </a:rPr>
              <a:t>for the </a:t>
            </a:r>
            <a:r>
              <a:rPr lang="en-US" sz="2200" dirty="0" smtClean="0">
                <a:cs typeface="Arial" charset="0"/>
              </a:rPr>
              <a:t>whole country. </a:t>
            </a:r>
            <a:endParaRPr lang="en-US" sz="2200" dirty="0">
              <a:cs typeface="Arial" charset="0"/>
            </a:endParaRPr>
          </a:p>
          <a:p>
            <a:pPr eaLnBrk="0" hangingPunct="0">
              <a:buFontTx/>
              <a:buChar char="•"/>
            </a:pPr>
            <a:r>
              <a:rPr lang="en-US" sz="2200" dirty="0">
                <a:solidFill>
                  <a:srgbClr val="000099"/>
                </a:solidFill>
                <a:cs typeface="Arial" charset="0"/>
              </a:rPr>
              <a:t>The main </a:t>
            </a:r>
            <a:r>
              <a:rPr lang="en-US" sz="2200" dirty="0" smtClean="0">
                <a:solidFill>
                  <a:srgbClr val="000099"/>
                </a:solidFill>
                <a:cs typeface="Arial" charset="0"/>
              </a:rPr>
              <a:t>group is known as </a:t>
            </a:r>
            <a:r>
              <a:rPr lang="en-US" sz="2200" b="1" dirty="0" smtClean="0">
                <a:solidFill>
                  <a:srgbClr val="000099"/>
                </a:solidFill>
                <a:cs typeface="Arial" charset="0"/>
              </a:rPr>
              <a:t>Congress</a:t>
            </a:r>
            <a:r>
              <a:rPr lang="en-US" sz="2200" dirty="0">
                <a:solidFill>
                  <a:srgbClr val="000099"/>
                </a:solidFill>
                <a:cs typeface="Arial" charset="0"/>
              </a:rPr>
              <a:t>. </a:t>
            </a:r>
          </a:p>
          <a:p>
            <a:pPr eaLnBrk="0" hangingPunct="0">
              <a:buFontTx/>
              <a:buChar char="•"/>
            </a:pPr>
            <a:r>
              <a:rPr lang="en-US" sz="2200" dirty="0">
                <a:cs typeface="Arial" charset="0"/>
              </a:rPr>
              <a:t>Congress is made up of two parts, the </a:t>
            </a:r>
            <a:r>
              <a:rPr lang="en-US" sz="2200" b="1" dirty="0">
                <a:cs typeface="Arial" charset="0"/>
              </a:rPr>
              <a:t>House of Representatives</a:t>
            </a:r>
          </a:p>
          <a:p>
            <a:pPr eaLnBrk="0" hangingPunct="0"/>
            <a:r>
              <a:rPr lang="en-US" sz="2200" dirty="0">
                <a:cs typeface="Arial" charset="0"/>
              </a:rPr>
              <a:t>  and the </a:t>
            </a:r>
            <a:r>
              <a:rPr lang="en-US" sz="2200" b="1" dirty="0">
                <a:cs typeface="Arial" charset="0"/>
              </a:rPr>
              <a:t>Senate</a:t>
            </a:r>
            <a:r>
              <a:rPr lang="en-US" sz="2200" dirty="0">
                <a:cs typeface="Arial" charset="0"/>
              </a:rPr>
              <a:t>. </a:t>
            </a:r>
          </a:p>
        </p:txBody>
      </p:sp>
      <p:pic>
        <p:nvPicPr>
          <p:cNvPr id="12290" name="Picture 2" descr="Chambliss Bio Photo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91400" y="1828800"/>
            <a:ext cx="1285875" cy="1800225"/>
          </a:xfrm>
          <a:prstGeom prst="rect">
            <a:avLst/>
          </a:prstGeom>
          <a:noFill/>
        </p:spPr>
      </p:pic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5334000" y="2057400"/>
            <a:ext cx="2438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 dirty="0" smtClean="0">
                <a:solidFill>
                  <a:srgbClr val="000099"/>
                </a:solidFill>
              </a:rPr>
              <a:t>Senator</a:t>
            </a:r>
            <a:r>
              <a:rPr lang="en-US" sz="1600" dirty="0" smtClean="0">
                <a:solidFill>
                  <a:srgbClr val="000099"/>
                </a:solidFill>
              </a:rPr>
              <a:t>                             Saxby Chambliss</a:t>
            </a:r>
            <a:endParaRPr lang="en-US" sz="1600" dirty="0">
              <a:solidFill>
                <a:srgbClr val="000099"/>
              </a:solidFill>
            </a:endParaRPr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5791200" y="4800600"/>
            <a:ext cx="2438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 dirty="0" smtClean="0">
                <a:solidFill>
                  <a:srgbClr val="000099"/>
                </a:solidFill>
              </a:rPr>
              <a:t>Senator</a:t>
            </a:r>
            <a:r>
              <a:rPr lang="en-US" sz="1600" dirty="0" smtClean="0">
                <a:solidFill>
                  <a:srgbClr val="000099"/>
                </a:solidFill>
              </a:rPr>
              <a:t>                             Johnny Isakson</a:t>
            </a:r>
            <a:endParaRPr lang="en-US" sz="1600" dirty="0">
              <a:solidFill>
                <a:srgbClr val="000099"/>
              </a:solidFill>
            </a:endParaRPr>
          </a:p>
        </p:txBody>
      </p:sp>
      <p:pic>
        <p:nvPicPr>
          <p:cNvPr id="9" name="Picture 16" descr="capitol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371600" y="1981200"/>
            <a:ext cx="3505200" cy="2726702"/>
          </a:xfrm>
          <a:prstGeom prst="rect">
            <a:avLst/>
          </a:prstGeom>
          <a:noFill/>
          <a:ln w="38100">
            <a:solidFill>
              <a:srgbClr val="FFFF99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0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The Senate must vote in favor of the bill in order for it to move on to the House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1752600"/>
            <a:ext cx="5172075" cy="819151"/>
          </a:xfrm>
          <a:prstGeom prst="rect">
            <a:avLst/>
          </a:prstGeom>
          <a:noFill/>
        </p:spPr>
      </p:pic>
      <p:pic>
        <p:nvPicPr>
          <p:cNvPr id="34820" name="Picture 4" descr="After being passed by the Senate, the bill moves through the House of Representatives for approval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5000" y="3200400"/>
            <a:ext cx="5257800" cy="847725"/>
          </a:xfrm>
          <a:prstGeom prst="rect">
            <a:avLst/>
          </a:prstGeom>
          <a:noFill/>
        </p:spPr>
      </p:pic>
      <p:pic>
        <p:nvPicPr>
          <p:cNvPr id="34822" name="Picture 6" descr="Once a bill has been approved by both the Senate and House, it is sent for presidential approval and then becomes law.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71800" y="4724400"/>
            <a:ext cx="3143250" cy="1047751"/>
          </a:xfrm>
          <a:prstGeom prst="rect">
            <a:avLst/>
          </a:prstGeom>
          <a:noFill/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838200" y="228600"/>
            <a:ext cx="7848600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700" b="1" dirty="0" smtClean="0">
                <a:solidFill>
                  <a:srgbClr val="000099"/>
                </a:solidFill>
              </a:rPr>
              <a:t>How do Congress and the President work together to create laws?</a:t>
            </a:r>
            <a:endParaRPr lang="en-US" sz="3700" b="1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304800" y="228600"/>
            <a:ext cx="86106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4800" b="1" dirty="0">
                <a:cs typeface="Arial" charset="0"/>
              </a:rPr>
              <a:t>National Government:</a:t>
            </a:r>
            <a:br>
              <a:rPr lang="en-US" sz="4800" b="1" dirty="0">
                <a:cs typeface="Arial" charset="0"/>
              </a:rPr>
            </a:br>
            <a:r>
              <a:rPr lang="en-US" sz="4800" b="1" dirty="0">
                <a:solidFill>
                  <a:srgbClr val="000099"/>
                </a:solidFill>
                <a:cs typeface="Arial" charset="0"/>
              </a:rPr>
              <a:t>The Judicial Branch</a:t>
            </a:r>
            <a:endParaRPr lang="en-US" sz="4800" dirty="0">
              <a:solidFill>
                <a:srgbClr val="000099"/>
              </a:solidFill>
            </a:endParaRP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685800" y="5029200"/>
            <a:ext cx="80772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buFontTx/>
              <a:buChar char="•"/>
            </a:pPr>
            <a:r>
              <a:rPr lang="en-US" sz="2200" dirty="0">
                <a:cs typeface="Arial" charset="0"/>
              </a:rPr>
              <a:t>When people are unsure about the meaning of a law, the </a:t>
            </a:r>
            <a:r>
              <a:rPr lang="en-US" sz="2200" b="1" dirty="0">
                <a:cs typeface="Arial" charset="0"/>
              </a:rPr>
              <a:t>judicial </a:t>
            </a:r>
          </a:p>
          <a:p>
            <a:pPr eaLnBrk="0" hangingPunct="0"/>
            <a:r>
              <a:rPr lang="en-US" sz="2200" b="1" dirty="0">
                <a:cs typeface="Arial" charset="0"/>
              </a:rPr>
              <a:t>  branch </a:t>
            </a:r>
            <a:r>
              <a:rPr lang="en-US" sz="2200" dirty="0">
                <a:cs typeface="Arial" charset="0"/>
              </a:rPr>
              <a:t>listens to many opinions and makes a decision. </a:t>
            </a:r>
          </a:p>
          <a:p>
            <a:pPr eaLnBrk="0" hangingPunct="0">
              <a:buFontTx/>
              <a:buChar char="•"/>
            </a:pPr>
            <a:r>
              <a:rPr lang="en-US" sz="2200" dirty="0">
                <a:cs typeface="Arial" charset="0"/>
              </a:rPr>
              <a:t>The judicial branch is made up of courts. </a:t>
            </a:r>
          </a:p>
          <a:p>
            <a:pPr eaLnBrk="0" hangingPunct="0">
              <a:buFontTx/>
              <a:buChar char="•"/>
            </a:pPr>
            <a:r>
              <a:rPr lang="en-US" sz="2200" dirty="0">
                <a:cs typeface="Arial" charset="0"/>
              </a:rPr>
              <a:t>The highest of these courts is the </a:t>
            </a:r>
            <a:r>
              <a:rPr lang="en-US" sz="2200" b="1" dirty="0">
                <a:cs typeface="Arial" charset="0"/>
              </a:rPr>
              <a:t>U.S. Supreme Court</a:t>
            </a:r>
            <a:r>
              <a:rPr lang="en-US" sz="2200" dirty="0">
                <a:cs typeface="Arial" charset="0"/>
              </a:rPr>
              <a:t>. </a:t>
            </a:r>
            <a:endParaRPr lang="en-US" sz="2200" dirty="0"/>
          </a:p>
        </p:txBody>
      </p:sp>
      <p:pic>
        <p:nvPicPr>
          <p:cNvPr id="7170" name="Picture 2" descr="http://thesituationist.files.wordpress.com/2008/10/supreme-court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3600" y="1981200"/>
            <a:ext cx="2755900" cy="2068593"/>
          </a:xfrm>
          <a:prstGeom prst="rect">
            <a:avLst/>
          </a:prstGeom>
          <a:noFill/>
        </p:spPr>
      </p:pic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5867400" y="4038600"/>
            <a:ext cx="2895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 smtClean="0">
                <a:solidFill>
                  <a:srgbClr val="000099"/>
                </a:solidFill>
              </a:rPr>
              <a:t>The Nine Justices of the Supreme Court</a:t>
            </a:r>
            <a:endParaRPr lang="en-US" dirty="0">
              <a:solidFill>
                <a:srgbClr val="000099"/>
              </a:solidFill>
            </a:endParaRPr>
          </a:p>
        </p:txBody>
      </p:sp>
      <p:pic>
        <p:nvPicPr>
          <p:cNvPr id="7" name="Picture 6" descr="supcour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" y="1905000"/>
            <a:ext cx="4343400" cy="3008313"/>
          </a:xfrm>
          <a:prstGeom prst="rect">
            <a:avLst/>
          </a:prstGeom>
          <a:noFill/>
          <a:ln w="38100">
            <a:solidFill>
              <a:srgbClr val="FFFF99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7000" y="762000"/>
            <a:ext cx="6172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latin typeface="Socket" pitchFamily="2" charset="0"/>
              </a:rPr>
              <a:t>Let’s look more closely at each branch of </a:t>
            </a:r>
            <a:r>
              <a:rPr lang="en-US" sz="6000" dirty="0" smtClean="0">
                <a:solidFill>
                  <a:srgbClr val="9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cket" pitchFamily="2" charset="0"/>
              </a:rPr>
              <a:t>State</a:t>
            </a:r>
            <a:r>
              <a:rPr lang="en-US" sz="6000" dirty="0" smtClean="0">
                <a:latin typeface="Socket" pitchFamily="2" charset="0"/>
              </a:rPr>
              <a:t> government.</a:t>
            </a:r>
            <a:endParaRPr lang="en-US" sz="6000" dirty="0">
              <a:latin typeface="Socket" pitchFamily="2" charset="0"/>
            </a:endParaRPr>
          </a:p>
        </p:txBody>
      </p:sp>
      <p:pic>
        <p:nvPicPr>
          <p:cNvPr id="1026" name="Picture 2" descr="C:\Documents and Settings\e200501060\Local Settings\Temporary Internet Files\Content.IE5\RLQWE9E0\MCMP00106_0000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3124200"/>
            <a:ext cx="2438400" cy="2702672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885</TotalTime>
  <Words>1069</Words>
  <Application>Microsoft Office PowerPoint</Application>
  <PresentationFormat>On-screen Show (4:3)</PresentationFormat>
  <Paragraphs>193</Paragraphs>
  <Slides>54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5" baseType="lpstr">
      <vt:lpstr>Default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You are correct!</vt:lpstr>
      <vt:lpstr>You are correct!</vt:lpstr>
      <vt:lpstr>You are correct!</vt:lpstr>
      <vt:lpstr>You are correct!</vt:lpstr>
      <vt:lpstr>You are correct!</vt:lpstr>
      <vt:lpstr>You are correct!</vt:lpstr>
      <vt:lpstr>You are correct!</vt:lpstr>
      <vt:lpstr>You are correct!</vt:lpstr>
      <vt:lpstr>You are correct!</vt:lpstr>
      <vt:lpstr>You are correct!</vt:lpstr>
      <vt:lpstr>You are correct!</vt:lpstr>
      <vt:lpstr>You are                 super smart!  THE END</vt:lpstr>
      <vt:lpstr>Try it again!</vt:lpstr>
      <vt:lpstr>Try it again!</vt:lpstr>
      <vt:lpstr>Try it again!</vt:lpstr>
      <vt:lpstr>Try it again!</vt:lpstr>
      <vt:lpstr>Try it again!</vt:lpstr>
      <vt:lpstr>Try it again!</vt:lpstr>
      <vt:lpstr>Try it again!</vt:lpstr>
      <vt:lpstr>Try it again!</vt:lpstr>
      <vt:lpstr>Try it again!</vt:lpstr>
      <vt:lpstr>Try it again!</vt:lpstr>
      <vt:lpstr>Try it again!</vt:lpstr>
    </vt:vector>
  </TitlesOfParts>
  <Company>TCESC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training</dc:creator>
  <cp:lastModifiedBy>Jennifer T</cp:lastModifiedBy>
  <cp:revision>84</cp:revision>
  <dcterms:created xsi:type="dcterms:W3CDTF">2004-06-16T17:01:14Z</dcterms:created>
  <dcterms:modified xsi:type="dcterms:W3CDTF">2011-06-09T13:55:57Z</dcterms:modified>
</cp:coreProperties>
</file>